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8" r:id="rId2"/>
    <p:sldId id="257" r:id="rId3"/>
    <p:sldId id="258" r:id="rId4"/>
    <p:sldId id="269" r:id="rId5"/>
    <p:sldId id="270" r:id="rId6"/>
    <p:sldId id="271" r:id="rId7"/>
    <p:sldId id="259" r:id="rId8"/>
    <p:sldId id="260" r:id="rId9"/>
    <p:sldId id="261" r:id="rId10"/>
    <p:sldId id="262" r:id="rId11"/>
    <p:sldId id="263" r:id="rId12"/>
    <p:sldId id="267" r:id="rId13"/>
  </p:sldIdLst>
  <p:sldSz cx="14630400" cy="8229600"/>
  <p:notesSz cx="8229600" cy="14630400"/>
  <p:embeddedFontLst>
    <p:embeddedFont>
      <p:font typeface="Prompt Medium" panose="020B0604020202020204" charset="0"/>
      <p:regular r:id="rId15"/>
    </p:embeddedFont>
    <p:embeddedFont>
      <p:font typeface="Calibri" panose="020F0502020204030204" pitchFamily="34" charset="0"/>
      <p:regular r:id="rId16"/>
      <p:bold r:id="rId17"/>
      <p:italic r:id="rId18"/>
      <p:boldItalic r:id="rId19"/>
    </p:embeddedFont>
    <p:embeddedFont>
      <p:font typeface="Segoe UI" panose="020B0502040204020203" pitchFamily="34" charset="0"/>
      <p:regular r:id="rId20"/>
      <p:bold r:id="rId21"/>
      <p:italic r:id="rId22"/>
      <p:boldItalic r:id="rId23"/>
    </p:embeddedFont>
    <p:embeddedFont>
      <p:font typeface="Mukta Light"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8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964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570173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37860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85886-F29C-84FC-7FF3-076970689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99C0BF-7D43-5A2B-D7AA-A8F31F946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B815B-281D-D114-7E27-DB7C9C591A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3A4435-8A40-1CA8-7133-4051E7FB48EB}"/>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767938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2109D-82A6-90B2-D875-97AA60DF4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56B17-1D95-B370-8EF8-3FC8BBD8F4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B5D85-F241-B079-6F60-843625EFB6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D2463C-6A88-1392-ED63-7F320458090E}"/>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74653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883B2-EC4F-3903-833B-7ECF6B6F3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8FAFA-84C1-0452-FB19-3A4CC2E49F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15883-E436-93A2-5C54-F365F90706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5C73A8-E484-AC99-CACD-4C4274EA2501}"/>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12150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181933"/>
            <a:ext cx="7415927" cy="20574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Enhancing F&amp;B Strategy at Village Cinemas Using Data Science</a:t>
            </a:r>
            <a:endParaRPr lang="en-US" sz="4300" dirty="0"/>
          </a:p>
        </p:txBody>
      </p:sp>
      <p:sp>
        <p:nvSpPr>
          <p:cNvPr id="4" name="Text 1"/>
          <p:cNvSpPr/>
          <p:nvPr/>
        </p:nvSpPr>
        <p:spPr>
          <a:xfrm>
            <a:off x="6350437" y="3609618"/>
            <a:ext cx="7415927"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Presented by Team 1 RMIT</a:t>
            </a:r>
            <a:endParaRPr lang="en-US" sz="1900" dirty="0"/>
          </a:p>
        </p:txBody>
      </p:sp>
      <p:sp>
        <p:nvSpPr>
          <p:cNvPr id="5" name="Text 2"/>
          <p:cNvSpPr/>
          <p:nvPr/>
        </p:nvSpPr>
        <p:spPr>
          <a:xfrm>
            <a:off x="6350437" y="4282321"/>
            <a:ext cx="7415927" cy="2765346"/>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Welcome to our project presentation for Village Roadshow's Food and Beverage operations. As RMIT University Data Science Postgraduate students, we've partnered with Village Roadshow Group to transform their cinema refreshment experience through data-driven insights. Our project optimizes F&amp;B operations by addressing inventory, demand forecasting, revenue prediction, and combo offers to create a more profitable and customer-friendly experience.</a:t>
            </a:r>
            <a:endParaRPr lang="en-US" sz="1900" dirty="0"/>
          </a:p>
        </p:txBody>
      </p:sp>
    </p:spTree>
    <p:extLst>
      <p:ext uri="{BB962C8B-B14F-4D97-AF65-F5344CB8AC3E}">
        <p14:creationId xmlns:p14="http://schemas.microsoft.com/office/powerpoint/2010/main" val="21019444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672274"/>
          </a:xfrm>
          <a:prstGeom prst="rect">
            <a:avLst/>
          </a:prstGeom>
        </p:spPr>
      </p:pic>
      <p:pic>
        <p:nvPicPr>
          <p:cNvPr id="3" name="Image 1" descr="preencoded.png"/>
          <p:cNvPicPr>
            <a:picLocks noChangeAspect="1"/>
          </p:cNvPicPr>
          <p:nvPr/>
        </p:nvPicPr>
        <p:blipFill>
          <a:blip r:embed="rId4"/>
          <a:stretch>
            <a:fillRect/>
          </a:stretch>
        </p:blipFill>
        <p:spPr>
          <a:xfrm>
            <a:off x="9144001" y="0"/>
            <a:ext cx="5425520" cy="5692259"/>
          </a:xfrm>
          <a:prstGeom prst="rect">
            <a:avLst/>
          </a:prstGeom>
        </p:spPr>
      </p:pic>
      <p:sp>
        <p:nvSpPr>
          <p:cNvPr id="4" name="Text 0"/>
          <p:cNvSpPr/>
          <p:nvPr/>
        </p:nvSpPr>
        <p:spPr>
          <a:xfrm>
            <a:off x="643890" y="505897"/>
            <a:ext cx="6028611" cy="511016"/>
          </a:xfrm>
          <a:prstGeom prst="rect">
            <a:avLst/>
          </a:prstGeom>
          <a:noFill/>
          <a:ln/>
        </p:spPr>
        <p:txBody>
          <a:bodyPr wrap="none" lIns="0" tIns="0" rIns="0" bIns="0" rtlCol="0" anchor="t"/>
          <a:lstStyle/>
          <a:p>
            <a:pPr marL="0" indent="0" algn="l">
              <a:lnSpc>
                <a:spcPts val="4000"/>
              </a:lnSpc>
              <a:buNone/>
            </a:pPr>
            <a:r>
              <a:rPr lang="en-US" sz="3200" dirty="0">
                <a:solidFill>
                  <a:srgbClr val="C6BFEE"/>
                </a:solidFill>
                <a:latin typeface="Prompt Medium" pitchFamily="34" charset="0"/>
                <a:ea typeface="Prompt Medium" pitchFamily="34" charset="-122"/>
                <a:cs typeface="Prompt Medium" pitchFamily="34" charset="-120"/>
              </a:rPr>
              <a:t>Forecast Results by Item Class</a:t>
            </a:r>
            <a:endParaRPr lang="en-US" sz="3200" dirty="0"/>
          </a:p>
        </p:txBody>
      </p:sp>
      <p:pic>
        <p:nvPicPr>
          <p:cNvPr id="5" name="Image 2" descr="preencoded.png"/>
          <p:cNvPicPr>
            <a:picLocks noChangeAspect="1"/>
          </p:cNvPicPr>
          <p:nvPr/>
        </p:nvPicPr>
        <p:blipFill>
          <a:blip r:embed="rId5"/>
          <a:stretch>
            <a:fillRect/>
          </a:stretch>
        </p:blipFill>
        <p:spPr>
          <a:xfrm>
            <a:off x="643890" y="1292781"/>
            <a:ext cx="7856220" cy="4399478"/>
          </a:xfrm>
          <a:prstGeom prst="rect">
            <a:avLst/>
          </a:prstGeom>
        </p:spPr>
      </p:pic>
      <p:sp>
        <p:nvSpPr>
          <p:cNvPr id="6" name="Text 1"/>
          <p:cNvSpPr/>
          <p:nvPr/>
        </p:nvSpPr>
        <p:spPr>
          <a:xfrm>
            <a:off x="643890" y="5899190"/>
            <a:ext cx="7856220" cy="882968"/>
          </a:xfrm>
          <a:prstGeom prst="rect">
            <a:avLst/>
          </a:prstGeom>
          <a:noFill/>
          <a:ln/>
        </p:spPr>
        <p:txBody>
          <a:bodyPr wrap="square" lIns="0" tIns="0" rIns="0" bIns="0" rtlCol="0" anchor="t"/>
          <a:lstStyle/>
          <a:p>
            <a:pPr marL="0" indent="0" algn="l">
              <a:lnSpc>
                <a:spcPts val="2300"/>
              </a:lnSpc>
              <a:buNone/>
            </a:pPr>
            <a:r>
              <a:rPr lang="en-US" sz="1400" dirty="0">
                <a:solidFill>
                  <a:srgbClr val="DAD8E9"/>
                </a:solidFill>
                <a:latin typeface="Mukta Light" pitchFamily="34" charset="0"/>
                <a:ea typeface="Mukta Light" pitchFamily="34" charset="-122"/>
                <a:cs typeface="Mukta Light" pitchFamily="34" charset="-120"/>
              </a:rPr>
              <a:t>Our MultiOutput Regressor shows impressive prediction performance across various item classes, with particularly strong results for high-volume categories. Popcorn predictions achieved an outstanding R² score of 0.91, while large drinks followed closely at 0.85.</a:t>
            </a:r>
            <a:endParaRPr lang="en-US" sz="1400" dirty="0"/>
          </a:p>
        </p:txBody>
      </p:sp>
      <p:sp>
        <p:nvSpPr>
          <p:cNvPr id="7" name="Text 2"/>
          <p:cNvSpPr/>
          <p:nvPr/>
        </p:nvSpPr>
        <p:spPr>
          <a:xfrm>
            <a:off x="643890" y="6989088"/>
            <a:ext cx="7856220" cy="1177290"/>
          </a:xfrm>
          <a:prstGeom prst="rect">
            <a:avLst/>
          </a:prstGeom>
          <a:noFill/>
          <a:ln/>
        </p:spPr>
        <p:txBody>
          <a:bodyPr wrap="square" lIns="0" tIns="0" rIns="0" bIns="0" rtlCol="0" anchor="t"/>
          <a:lstStyle/>
          <a:p>
            <a:pPr marL="0" indent="0" algn="l">
              <a:lnSpc>
                <a:spcPts val="2300"/>
              </a:lnSpc>
              <a:buNone/>
            </a:pPr>
            <a:r>
              <a:rPr lang="en-US" sz="1400" dirty="0">
                <a:solidFill>
                  <a:srgbClr val="DAD8E9"/>
                </a:solidFill>
                <a:latin typeface="Mukta Light" pitchFamily="34" charset="0"/>
                <a:ea typeface="Mukta Light" pitchFamily="34" charset="-122"/>
                <a:cs typeface="Mukta Light" pitchFamily="34" charset="-120"/>
              </a:rPr>
              <a:t>Medium-sized drinks and chocolate ice cream products also showed solid predictive performance with R² scores above 0.69. Even categories with more moderate scores provide valuable insights for inventory planning. These results give Village Cinemas confidence in making data-driven stocking decisions across their product range.</a:t>
            </a:r>
            <a:endParaRPr lang="en-US"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1753" y="701278"/>
            <a:ext cx="9070181" cy="548997"/>
          </a:xfrm>
          <a:prstGeom prst="rect">
            <a:avLst/>
          </a:prstGeom>
          <a:noFill/>
          <a:ln/>
        </p:spPr>
        <p:txBody>
          <a:bodyPr wrap="none" lIns="0" tIns="0" rIns="0" bIns="0" rtlCol="0" anchor="t"/>
          <a:lstStyle/>
          <a:p>
            <a:pPr marL="0" indent="0" algn="l">
              <a:lnSpc>
                <a:spcPts val="4300"/>
              </a:lnSpc>
              <a:buNone/>
            </a:pPr>
            <a:r>
              <a:rPr lang="en-US" sz="3450" dirty="0">
                <a:solidFill>
                  <a:srgbClr val="C6BFEE"/>
                </a:solidFill>
                <a:latin typeface="Prompt Medium" pitchFamily="34" charset="0"/>
                <a:ea typeface="Prompt Medium" pitchFamily="34" charset="-122"/>
                <a:cs typeface="Prompt Medium" pitchFamily="34" charset="-120"/>
              </a:rPr>
              <a:t>MAE Interpretation &amp; Business Integration</a:t>
            </a:r>
            <a:endParaRPr lang="en-US" sz="3450" dirty="0"/>
          </a:p>
        </p:txBody>
      </p:sp>
      <p:sp>
        <p:nvSpPr>
          <p:cNvPr id="3" name="Shape 1"/>
          <p:cNvSpPr/>
          <p:nvPr/>
        </p:nvSpPr>
        <p:spPr>
          <a:xfrm>
            <a:off x="7303770" y="1645563"/>
            <a:ext cx="22860" cy="3857030"/>
          </a:xfrm>
          <a:prstGeom prst="roundRect">
            <a:avLst>
              <a:gd name="adj" fmla="val 363126"/>
            </a:avLst>
          </a:prstGeom>
          <a:solidFill>
            <a:srgbClr val="6D4562"/>
          </a:solidFill>
          <a:ln/>
        </p:spPr>
      </p:sp>
      <p:sp>
        <p:nvSpPr>
          <p:cNvPr id="4" name="Shape 2"/>
          <p:cNvSpPr/>
          <p:nvPr/>
        </p:nvSpPr>
        <p:spPr>
          <a:xfrm>
            <a:off x="6522780" y="1856423"/>
            <a:ext cx="592931" cy="22860"/>
          </a:xfrm>
          <a:prstGeom prst="roundRect">
            <a:avLst>
              <a:gd name="adj" fmla="val 363126"/>
            </a:avLst>
          </a:prstGeom>
          <a:solidFill>
            <a:srgbClr val="6D4562"/>
          </a:solidFill>
          <a:ln/>
        </p:spPr>
      </p:sp>
      <p:sp>
        <p:nvSpPr>
          <p:cNvPr id="5" name="Shape 3"/>
          <p:cNvSpPr/>
          <p:nvPr/>
        </p:nvSpPr>
        <p:spPr>
          <a:xfrm>
            <a:off x="7092851" y="1645563"/>
            <a:ext cx="444698" cy="444698"/>
          </a:xfrm>
          <a:prstGeom prst="roundRect">
            <a:avLst>
              <a:gd name="adj" fmla="val 18667"/>
            </a:avLst>
          </a:prstGeom>
          <a:solidFill>
            <a:srgbClr val="542C49"/>
          </a:solidFill>
          <a:ln w="7620">
            <a:solidFill>
              <a:srgbClr val="6D4562"/>
            </a:solidFill>
            <a:prstDash val="solid"/>
          </a:ln>
        </p:spPr>
      </p:sp>
      <p:pic>
        <p:nvPicPr>
          <p:cNvPr id="6" name="Image 0" descr="preencoded.png"/>
          <p:cNvPicPr>
            <a:picLocks noChangeAspect="1"/>
          </p:cNvPicPr>
          <p:nvPr/>
        </p:nvPicPr>
        <p:blipFill>
          <a:blip r:embed="rId3"/>
          <a:stretch>
            <a:fillRect/>
          </a:stretch>
        </p:blipFill>
        <p:spPr>
          <a:xfrm>
            <a:off x="7183398" y="1703189"/>
            <a:ext cx="263485" cy="329327"/>
          </a:xfrm>
          <a:prstGeom prst="rect">
            <a:avLst/>
          </a:prstGeom>
        </p:spPr>
      </p:pic>
      <p:sp>
        <p:nvSpPr>
          <p:cNvPr id="7" name="Text 4"/>
          <p:cNvSpPr/>
          <p:nvPr/>
        </p:nvSpPr>
        <p:spPr>
          <a:xfrm>
            <a:off x="4130993" y="1713428"/>
            <a:ext cx="2195989" cy="274439"/>
          </a:xfrm>
          <a:prstGeom prst="rect">
            <a:avLst/>
          </a:prstGeom>
          <a:noFill/>
          <a:ln/>
        </p:spPr>
        <p:txBody>
          <a:bodyPr wrap="none" lIns="0" tIns="0" rIns="0" bIns="0" rtlCol="0" anchor="t"/>
          <a:lstStyle/>
          <a:p>
            <a:pPr marL="0" indent="0" algn="r">
              <a:lnSpc>
                <a:spcPts val="2150"/>
              </a:lnSpc>
              <a:buNone/>
            </a:pPr>
            <a:r>
              <a:rPr lang="en-US" sz="1700" dirty="0">
                <a:solidFill>
                  <a:srgbClr val="DAD8E9"/>
                </a:solidFill>
                <a:latin typeface="Prompt Medium" pitchFamily="34" charset="0"/>
                <a:ea typeface="Prompt Medium" pitchFamily="34" charset="-122"/>
                <a:cs typeface="Prompt Medium" pitchFamily="34" charset="-120"/>
              </a:rPr>
              <a:t>Understanding MAE</a:t>
            </a:r>
            <a:endParaRPr lang="en-US" sz="1700" dirty="0"/>
          </a:p>
        </p:txBody>
      </p:sp>
      <p:sp>
        <p:nvSpPr>
          <p:cNvPr id="8" name="Text 5"/>
          <p:cNvSpPr/>
          <p:nvPr/>
        </p:nvSpPr>
        <p:spPr>
          <a:xfrm>
            <a:off x="691753" y="2106454"/>
            <a:ext cx="5635228" cy="316230"/>
          </a:xfrm>
          <a:prstGeom prst="rect">
            <a:avLst/>
          </a:prstGeom>
          <a:noFill/>
          <a:ln/>
        </p:spPr>
        <p:txBody>
          <a:bodyPr wrap="none" lIns="0" tIns="0" rIns="0" bIns="0" rtlCol="0" anchor="t"/>
          <a:lstStyle/>
          <a:p>
            <a:pPr marL="0" indent="0" algn="r">
              <a:lnSpc>
                <a:spcPts val="2450"/>
              </a:lnSpc>
              <a:buNone/>
            </a:pPr>
            <a:r>
              <a:rPr lang="en-US" sz="1550" dirty="0">
                <a:solidFill>
                  <a:srgbClr val="DAD8E9"/>
                </a:solidFill>
                <a:latin typeface="Mukta Light" pitchFamily="34" charset="0"/>
                <a:ea typeface="Mukta Light" pitchFamily="34" charset="-122"/>
                <a:cs typeface="Mukta Light" pitchFamily="34" charset="-120"/>
              </a:rPr>
              <a:t>Mean Absolute Error quantifies average prediction error in units sold</a:t>
            </a:r>
            <a:endParaRPr lang="en-US" sz="1550" dirty="0"/>
          </a:p>
        </p:txBody>
      </p:sp>
      <p:sp>
        <p:nvSpPr>
          <p:cNvPr id="9" name="Text 6"/>
          <p:cNvSpPr/>
          <p:nvPr/>
        </p:nvSpPr>
        <p:spPr>
          <a:xfrm>
            <a:off x="691753" y="2541270"/>
            <a:ext cx="5635228" cy="316230"/>
          </a:xfrm>
          <a:prstGeom prst="rect">
            <a:avLst/>
          </a:prstGeom>
          <a:noFill/>
          <a:ln/>
        </p:spPr>
        <p:txBody>
          <a:bodyPr wrap="none" lIns="0" tIns="0" rIns="0" bIns="0" rtlCol="0" anchor="t"/>
          <a:lstStyle/>
          <a:p>
            <a:pPr marL="0" indent="0" algn="r">
              <a:lnSpc>
                <a:spcPts val="2450"/>
              </a:lnSpc>
              <a:buNone/>
            </a:pPr>
            <a:r>
              <a:rPr lang="en-US" sz="1550" dirty="0">
                <a:solidFill>
                  <a:srgbClr val="DAD8E9"/>
                </a:solidFill>
                <a:latin typeface="Mukta Light" pitchFamily="34" charset="0"/>
                <a:ea typeface="Mukta Light" pitchFamily="34" charset="-122"/>
                <a:cs typeface="Mukta Light" pitchFamily="34" charset="-120"/>
              </a:rPr>
              <a:t>Critical for gauging over/understock risk per item class</a:t>
            </a:r>
            <a:endParaRPr lang="en-US" sz="1550" dirty="0"/>
          </a:p>
        </p:txBody>
      </p:sp>
      <p:sp>
        <p:nvSpPr>
          <p:cNvPr id="10" name="Shape 7"/>
          <p:cNvSpPr/>
          <p:nvPr/>
        </p:nvSpPr>
        <p:spPr>
          <a:xfrm>
            <a:off x="7514689" y="3042285"/>
            <a:ext cx="592931" cy="22860"/>
          </a:xfrm>
          <a:prstGeom prst="roundRect">
            <a:avLst>
              <a:gd name="adj" fmla="val 363126"/>
            </a:avLst>
          </a:prstGeom>
          <a:solidFill>
            <a:srgbClr val="6D4562"/>
          </a:solidFill>
          <a:ln/>
        </p:spPr>
      </p:sp>
      <p:sp>
        <p:nvSpPr>
          <p:cNvPr id="11" name="Shape 8"/>
          <p:cNvSpPr/>
          <p:nvPr/>
        </p:nvSpPr>
        <p:spPr>
          <a:xfrm>
            <a:off x="7092851" y="2831425"/>
            <a:ext cx="444698" cy="444698"/>
          </a:xfrm>
          <a:prstGeom prst="roundRect">
            <a:avLst>
              <a:gd name="adj" fmla="val 18667"/>
            </a:avLst>
          </a:prstGeom>
          <a:solidFill>
            <a:srgbClr val="542C49"/>
          </a:solidFill>
          <a:ln w="7620">
            <a:solidFill>
              <a:srgbClr val="6D4562"/>
            </a:solidFill>
            <a:prstDash val="solid"/>
          </a:ln>
        </p:spPr>
      </p:sp>
      <p:pic>
        <p:nvPicPr>
          <p:cNvPr id="12" name="Image 1" descr="preencoded.png"/>
          <p:cNvPicPr>
            <a:picLocks noChangeAspect="1"/>
          </p:cNvPicPr>
          <p:nvPr/>
        </p:nvPicPr>
        <p:blipFill>
          <a:blip r:embed="rId4"/>
          <a:stretch>
            <a:fillRect/>
          </a:stretch>
        </p:blipFill>
        <p:spPr>
          <a:xfrm>
            <a:off x="7183398" y="2889052"/>
            <a:ext cx="263485" cy="329327"/>
          </a:xfrm>
          <a:prstGeom prst="rect">
            <a:avLst/>
          </a:prstGeom>
        </p:spPr>
      </p:pic>
      <p:sp>
        <p:nvSpPr>
          <p:cNvPr id="13" name="Text 9"/>
          <p:cNvSpPr/>
          <p:nvPr/>
        </p:nvSpPr>
        <p:spPr>
          <a:xfrm>
            <a:off x="8303419" y="2899291"/>
            <a:ext cx="2195989" cy="274439"/>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Decision Sensitivity</a:t>
            </a:r>
            <a:endParaRPr lang="en-US" sz="1700" dirty="0"/>
          </a:p>
        </p:txBody>
      </p:sp>
      <p:sp>
        <p:nvSpPr>
          <p:cNvPr id="14" name="Text 10"/>
          <p:cNvSpPr/>
          <p:nvPr/>
        </p:nvSpPr>
        <p:spPr>
          <a:xfrm>
            <a:off x="8303419" y="3292316"/>
            <a:ext cx="5635228" cy="632460"/>
          </a:xfrm>
          <a:prstGeom prst="rect">
            <a:avLst/>
          </a:prstGeom>
          <a:noFill/>
          <a:ln/>
        </p:spPr>
        <p:txBody>
          <a:bodyPr wrap="squar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High-profit items with large understocking costs require buffer margins</a:t>
            </a:r>
            <a:endParaRPr lang="en-US" sz="1550" dirty="0"/>
          </a:p>
        </p:txBody>
      </p:sp>
      <p:sp>
        <p:nvSpPr>
          <p:cNvPr id="15" name="Text 11"/>
          <p:cNvSpPr/>
          <p:nvPr/>
        </p:nvSpPr>
        <p:spPr>
          <a:xfrm>
            <a:off x="8303419" y="4043363"/>
            <a:ext cx="5635228" cy="316230"/>
          </a:xfrm>
          <a:prstGeom prst="rect">
            <a:avLst/>
          </a:prstGeom>
          <a:noFill/>
          <a:ln/>
        </p:spPr>
        <p:txBody>
          <a:bodyPr wrap="non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Lower-margin items can tolerate tighter inventory management</a:t>
            </a:r>
            <a:endParaRPr lang="en-US" sz="1550" dirty="0"/>
          </a:p>
        </p:txBody>
      </p:sp>
      <p:sp>
        <p:nvSpPr>
          <p:cNvPr id="16" name="Shape 12"/>
          <p:cNvSpPr/>
          <p:nvPr/>
        </p:nvSpPr>
        <p:spPr>
          <a:xfrm>
            <a:off x="6522780" y="4064437"/>
            <a:ext cx="592931" cy="22860"/>
          </a:xfrm>
          <a:prstGeom prst="roundRect">
            <a:avLst>
              <a:gd name="adj" fmla="val 363126"/>
            </a:avLst>
          </a:prstGeom>
          <a:solidFill>
            <a:srgbClr val="6D4562"/>
          </a:solidFill>
          <a:ln/>
        </p:spPr>
      </p:sp>
      <p:sp>
        <p:nvSpPr>
          <p:cNvPr id="17" name="Shape 13"/>
          <p:cNvSpPr/>
          <p:nvPr/>
        </p:nvSpPr>
        <p:spPr>
          <a:xfrm>
            <a:off x="7092851" y="3853577"/>
            <a:ext cx="444698" cy="444698"/>
          </a:xfrm>
          <a:prstGeom prst="roundRect">
            <a:avLst>
              <a:gd name="adj" fmla="val 18667"/>
            </a:avLst>
          </a:prstGeom>
          <a:solidFill>
            <a:srgbClr val="542C49"/>
          </a:solidFill>
          <a:ln w="7620">
            <a:solidFill>
              <a:srgbClr val="6D4562"/>
            </a:solidFill>
            <a:prstDash val="solid"/>
          </a:ln>
        </p:spPr>
      </p:sp>
      <p:pic>
        <p:nvPicPr>
          <p:cNvPr id="18" name="Image 2" descr="preencoded.png"/>
          <p:cNvPicPr>
            <a:picLocks noChangeAspect="1"/>
          </p:cNvPicPr>
          <p:nvPr/>
        </p:nvPicPr>
        <p:blipFill>
          <a:blip r:embed="rId5"/>
          <a:stretch>
            <a:fillRect/>
          </a:stretch>
        </p:blipFill>
        <p:spPr>
          <a:xfrm>
            <a:off x="7183398" y="3911203"/>
            <a:ext cx="263485" cy="329327"/>
          </a:xfrm>
          <a:prstGeom prst="rect">
            <a:avLst/>
          </a:prstGeom>
        </p:spPr>
      </p:pic>
      <p:sp>
        <p:nvSpPr>
          <p:cNvPr id="19" name="Text 14"/>
          <p:cNvSpPr/>
          <p:nvPr/>
        </p:nvSpPr>
        <p:spPr>
          <a:xfrm>
            <a:off x="3620214" y="3921443"/>
            <a:ext cx="2706767" cy="274439"/>
          </a:xfrm>
          <a:prstGeom prst="rect">
            <a:avLst/>
          </a:prstGeom>
          <a:noFill/>
          <a:ln/>
        </p:spPr>
        <p:txBody>
          <a:bodyPr wrap="none" lIns="0" tIns="0" rIns="0" bIns="0" rtlCol="0" anchor="t"/>
          <a:lstStyle/>
          <a:p>
            <a:pPr marL="0" indent="0" algn="r">
              <a:lnSpc>
                <a:spcPts val="2150"/>
              </a:lnSpc>
              <a:buNone/>
            </a:pPr>
            <a:r>
              <a:rPr lang="en-US" sz="1700" dirty="0">
                <a:solidFill>
                  <a:srgbClr val="DAD8E9"/>
                </a:solidFill>
                <a:latin typeface="Prompt Medium" pitchFamily="34" charset="0"/>
                <a:ea typeface="Prompt Medium" pitchFamily="34" charset="-122"/>
                <a:cs typeface="Prompt Medium" pitchFamily="34" charset="-120"/>
              </a:rPr>
              <a:t>Collaborative Adjustment</a:t>
            </a:r>
            <a:endParaRPr lang="en-US" sz="1700" dirty="0"/>
          </a:p>
        </p:txBody>
      </p:sp>
      <p:sp>
        <p:nvSpPr>
          <p:cNvPr id="20" name="Text 15"/>
          <p:cNvSpPr/>
          <p:nvPr/>
        </p:nvSpPr>
        <p:spPr>
          <a:xfrm>
            <a:off x="691753" y="4314468"/>
            <a:ext cx="5635228" cy="316230"/>
          </a:xfrm>
          <a:prstGeom prst="rect">
            <a:avLst/>
          </a:prstGeom>
          <a:noFill/>
          <a:ln/>
        </p:spPr>
        <p:txBody>
          <a:bodyPr wrap="none" lIns="0" tIns="0" rIns="0" bIns="0" rtlCol="0" anchor="t"/>
          <a:lstStyle/>
          <a:p>
            <a:pPr marL="0" indent="0" algn="r">
              <a:lnSpc>
                <a:spcPts val="2450"/>
              </a:lnSpc>
              <a:buNone/>
            </a:pPr>
            <a:r>
              <a:rPr lang="en-US" sz="1550" dirty="0">
                <a:solidFill>
                  <a:srgbClr val="DAD8E9"/>
                </a:solidFill>
                <a:latin typeface="Mukta Light" pitchFamily="34" charset="0"/>
                <a:ea typeface="Mukta Light" pitchFamily="34" charset="-122"/>
                <a:cs typeface="Mukta Light" pitchFamily="34" charset="-120"/>
              </a:rPr>
              <a:t>Business teams adjust model thresholds based on MAE insights</a:t>
            </a:r>
            <a:endParaRPr lang="en-US" sz="1550" dirty="0"/>
          </a:p>
        </p:txBody>
      </p:sp>
      <p:sp>
        <p:nvSpPr>
          <p:cNvPr id="21" name="Text 16"/>
          <p:cNvSpPr/>
          <p:nvPr/>
        </p:nvSpPr>
        <p:spPr>
          <a:xfrm>
            <a:off x="691753" y="4749284"/>
            <a:ext cx="5635228" cy="632460"/>
          </a:xfrm>
          <a:prstGeom prst="rect">
            <a:avLst/>
          </a:prstGeom>
          <a:noFill/>
          <a:ln/>
        </p:spPr>
        <p:txBody>
          <a:bodyPr wrap="square" lIns="0" tIns="0" rIns="0" bIns="0" rtlCol="0" anchor="t"/>
          <a:lstStyle/>
          <a:p>
            <a:pPr marL="0" indent="0" algn="r">
              <a:lnSpc>
                <a:spcPts val="2450"/>
              </a:lnSpc>
              <a:buNone/>
            </a:pPr>
            <a:r>
              <a:rPr lang="en-US" sz="1550" dirty="0">
                <a:solidFill>
                  <a:srgbClr val="DAD8E9"/>
                </a:solidFill>
                <a:latin typeface="Mukta Light" pitchFamily="34" charset="0"/>
                <a:ea typeface="Mukta Light" pitchFamily="34" charset="-122"/>
                <a:cs typeface="Mukta Light" pitchFamily="34" charset="-120"/>
              </a:rPr>
              <a:t>Operational expertise combined with model predictions for optimal results</a:t>
            </a:r>
            <a:endParaRPr lang="en-US" sz="1550" dirty="0"/>
          </a:p>
        </p:txBody>
      </p:sp>
      <p:sp>
        <p:nvSpPr>
          <p:cNvPr id="22" name="Text 17"/>
          <p:cNvSpPr/>
          <p:nvPr/>
        </p:nvSpPr>
        <p:spPr>
          <a:xfrm>
            <a:off x="691753" y="5724882"/>
            <a:ext cx="13246894" cy="632460"/>
          </a:xfrm>
          <a:prstGeom prst="rect">
            <a:avLst/>
          </a:prstGeom>
          <a:noFill/>
          <a:ln/>
        </p:spPr>
        <p:txBody>
          <a:bodyPr wrap="squar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Mean Absolute Error (MAE) provides a practical measurement of prediction uncertainty that directly translates to business risk. For example, a popcorn MAE of 5.28 means actual sales typically differ from predictions by about 5 units per session, allowing inventory planners to add appropriate safety margins.</a:t>
            </a:r>
            <a:endParaRPr lang="en-US" sz="1550" dirty="0"/>
          </a:p>
        </p:txBody>
      </p:sp>
      <p:sp>
        <p:nvSpPr>
          <p:cNvPr id="23" name="Text 18"/>
          <p:cNvSpPr/>
          <p:nvPr/>
        </p:nvSpPr>
        <p:spPr>
          <a:xfrm>
            <a:off x="691753" y="6579632"/>
            <a:ext cx="13246894" cy="948690"/>
          </a:xfrm>
          <a:prstGeom prst="rect">
            <a:avLst/>
          </a:prstGeom>
          <a:noFill/>
          <a:ln/>
        </p:spPr>
        <p:txBody>
          <a:bodyPr wrap="squar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We recommend Village Cinemas use a collaborative approach where operational teams apply their expertise to interpret model errors. High-value items with significant understocking costs might warrant larger buffers, while lower-margin items can be managed more tightly, balancing service goals with cost considerations.</a:t>
            </a:r>
            <a:endParaRPr lang="en-US" sz="155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93288"/>
          </a:xfrm>
          <a:prstGeom prst="rect">
            <a:avLst/>
          </a:prstGeom>
        </p:spPr>
      </p:pic>
      <p:sp>
        <p:nvSpPr>
          <p:cNvPr id="3" name="Text 0"/>
          <p:cNvSpPr/>
          <p:nvPr/>
        </p:nvSpPr>
        <p:spPr>
          <a:xfrm>
            <a:off x="698063" y="3201591"/>
            <a:ext cx="6611422" cy="553998"/>
          </a:xfrm>
          <a:prstGeom prst="rect">
            <a:avLst/>
          </a:prstGeom>
          <a:noFill/>
          <a:ln/>
        </p:spPr>
        <p:txBody>
          <a:bodyPr wrap="none" lIns="0" tIns="0" rIns="0" bIns="0" rtlCol="0" anchor="t"/>
          <a:lstStyle/>
          <a:p>
            <a:pPr marL="0" indent="0" algn="l">
              <a:lnSpc>
                <a:spcPts val="4350"/>
              </a:lnSpc>
              <a:buNone/>
            </a:pPr>
            <a:r>
              <a:rPr lang="en-US" sz="3450" dirty="0">
                <a:solidFill>
                  <a:srgbClr val="C6BFEE"/>
                </a:solidFill>
                <a:latin typeface="Prompt Medium" pitchFamily="34" charset="0"/>
                <a:ea typeface="Prompt Medium" pitchFamily="34" charset="-122"/>
                <a:cs typeface="Prompt Medium" pitchFamily="34" charset="-120"/>
              </a:rPr>
              <a:t>Interactive Dashboard Preview</a:t>
            </a:r>
            <a:endParaRPr lang="en-US" sz="3450" dirty="0"/>
          </a:p>
        </p:txBody>
      </p:sp>
      <p:sp>
        <p:nvSpPr>
          <p:cNvPr id="4" name="Shape 1"/>
          <p:cNvSpPr/>
          <p:nvPr/>
        </p:nvSpPr>
        <p:spPr>
          <a:xfrm>
            <a:off x="698063" y="4054793"/>
            <a:ext cx="448747" cy="448747"/>
          </a:xfrm>
          <a:prstGeom prst="roundRect">
            <a:avLst>
              <a:gd name="adj" fmla="val 18669"/>
            </a:avLst>
          </a:prstGeom>
          <a:solidFill>
            <a:srgbClr val="542C49"/>
          </a:solidFill>
          <a:ln w="7620">
            <a:solidFill>
              <a:srgbClr val="6D4562"/>
            </a:solidFill>
            <a:prstDash val="solid"/>
          </a:ln>
        </p:spPr>
      </p:sp>
      <p:pic>
        <p:nvPicPr>
          <p:cNvPr id="5" name="Image 1" descr="preencoded.png"/>
          <p:cNvPicPr>
            <a:picLocks noChangeAspect="1"/>
          </p:cNvPicPr>
          <p:nvPr/>
        </p:nvPicPr>
        <p:blipFill>
          <a:blip r:embed="rId4"/>
          <a:stretch>
            <a:fillRect/>
          </a:stretch>
        </p:blipFill>
        <p:spPr>
          <a:xfrm>
            <a:off x="789444" y="4112895"/>
            <a:ext cx="265867" cy="332423"/>
          </a:xfrm>
          <a:prstGeom prst="rect">
            <a:avLst/>
          </a:prstGeom>
        </p:spPr>
      </p:pic>
      <p:sp>
        <p:nvSpPr>
          <p:cNvPr id="6" name="Text 2"/>
          <p:cNvSpPr/>
          <p:nvPr/>
        </p:nvSpPr>
        <p:spPr>
          <a:xfrm>
            <a:off x="1346240" y="4123253"/>
            <a:ext cx="2216229" cy="276939"/>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Revenue Forecasts</a:t>
            </a:r>
            <a:endParaRPr lang="en-US" sz="1700" dirty="0"/>
          </a:p>
        </p:txBody>
      </p:sp>
      <p:sp>
        <p:nvSpPr>
          <p:cNvPr id="7" name="Text 3"/>
          <p:cNvSpPr/>
          <p:nvPr/>
        </p:nvSpPr>
        <p:spPr>
          <a:xfrm>
            <a:off x="1346240" y="4519851"/>
            <a:ext cx="3596997" cy="638175"/>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Interactive visualizations showing predicted revenue by session, day, and movie type</a:t>
            </a:r>
            <a:endParaRPr lang="en-US" sz="1550" dirty="0"/>
          </a:p>
        </p:txBody>
      </p:sp>
      <p:sp>
        <p:nvSpPr>
          <p:cNvPr id="8" name="Shape 4"/>
          <p:cNvSpPr/>
          <p:nvPr/>
        </p:nvSpPr>
        <p:spPr>
          <a:xfrm>
            <a:off x="5192554" y="4054793"/>
            <a:ext cx="448747" cy="448747"/>
          </a:xfrm>
          <a:prstGeom prst="roundRect">
            <a:avLst>
              <a:gd name="adj" fmla="val 18669"/>
            </a:avLst>
          </a:prstGeom>
          <a:solidFill>
            <a:srgbClr val="542C49"/>
          </a:solidFill>
          <a:ln w="7620">
            <a:solidFill>
              <a:srgbClr val="6D4562"/>
            </a:solidFill>
            <a:prstDash val="solid"/>
          </a:ln>
        </p:spPr>
      </p:sp>
      <p:pic>
        <p:nvPicPr>
          <p:cNvPr id="9" name="Image 2" descr="preencoded.png"/>
          <p:cNvPicPr>
            <a:picLocks noChangeAspect="1"/>
          </p:cNvPicPr>
          <p:nvPr/>
        </p:nvPicPr>
        <p:blipFill>
          <a:blip r:embed="rId5"/>
          <a:stretch>
            <a:fillRect/>
          </a:stretch>
        </p:blipFill>
        <p:spPr>
          <a:xfrm>
            <a:off x="5283934" y="4112895"/>
            <a:ext cx="265867" cy="332423"/>
          </a:xfrm>
          <a:prstGeom prst="rect">
            <a:avLst/>
          </a:prstGeom>
        </p:spPr>
      </p:pic>
      <p:sp>
        <p:nvSpPr>
          <p:cNvPr id="10" name="Text 5"/>
          <p:cNvSpPr/>
          <p:nvPr/>
        </p:nvSpPr>
        <p:spPr>
          <a:xfrm>
            <a:off x="5840730" y="4123253"/>
            <a:ext cx="2392799" cy="276939"/>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Item Class Predictions</a:t>
            </a:r>
            <a:endParaRPr lang="en-US" sz="1700" dirty="0"/>
          </a:p>
        </p:txBody>
      </p:sp>
      <p:sp>
        <p:nvSpPr>
          <p:cNvPr id="11" name="Text 6"/>
          <p:cNvSpPr/>
          <p:nvPr/>
        </p:nvSpPr>
        <p:spPr>
          <a:xfrm>
            <a:off x="5840730" y="4519851"/>
            <a:ext cx="3596997" cy="638175"/>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Detailed forecast breakdowns for each F&amp;B category with confidence intervals</a:t>
            </a:r>
            <a:endParaRPr lang="en-US" sz="1550" dirty="0"/>
          </a:p>
        </p:txBody>
      </p:sp>
      <p:sp>
        <p:nvSpPr>
          <p:cNvPr id="12" name="Shape 7"/>
          <p:cNvSpPr/>
          <p:nvPr/>
        </p:nvSpPr>
        <p:spPr>
          <a:xfrm>
            <a:off x="9687044" y="4054793"/>
            <a:ext cx="448747" cy="448747"/>
          </a:xfrm>
          <a:prstGeom prst="roundRect">
            <a:avLst>
              <a:gd name="adj" fmla="val 18669"/>
            </a:avLst>
          </a:prstGeom>
          <a:solidFill>
            <a:srgbClr val="542C49"/>
          </a:solidFill>
          <a:ln w="7620">
            <a:solidFill>
              <a:srgbClr val="6D4562"/>
            </a:solidFill>
            <a:prstDash val="solid"/>
          </a:ln>
        </p:spPr>
      </p:sp>
      <p:pic>
        <p:nvPicPr>
          <p:cNvPr id="13" name="Image 3" descr="preencoded.png"/>
          <p:cNvPicPr>
            <a:picLocks noChangeAspect="1"/>
          </p:cNvPicPr>
          <p:nvPr/>
        </p:nvPicPr>
        <p:blipFill>
          <a:blip r:embed="rId6"/>
          <a:stretch>
            <a:fillRect/>
          </a:stretch>
        </p:blipFill>
        <p:spPr>
          <a:xfrm>
            <a:off x="9778425" y="4112895"/>
            <a:ext cx="265867" cy="332423"/>
          </a:xfrm>
          <a:prstGeom prst="rect">
            <a:avLst/>
          </a:prstGeom>
        </p:spPr>
      </p:pic>
      <p:sp>
        <p:nvSpPr>
          <p:cNvPr id="14" name="Text 8"/>
          <p:cNvSpPr/>
          <p:nvPr/>
        </p:nvSpPr>
        <p:spPr>
          <a:xfrm>
            <a:off x="10335220" y="4123253"/>
            <a:ext cx="2831783" cy="276939"/>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Combo Recommendations</a:t>
            </a:r>
            <a:endParaRPr lang="en-US" sz="1700" dirty="0"/>
          </a:p>
        </p:txBody>
      </p:sp>
      <p:sp>
        <p:nvSpPr>
          <p:cNvPr id="15" name="Text 9"/>
          <p:cNvSpPr/>
          <p:nvPr/>
        </p:nvSpPr>
        <p:spPr>
          <a:xfrm>
            <a:off x="10335220" y="4519851"/>
            <a:ext cx="3596997" cy="638175"/>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Market basket insights showing natural product pairings for optimized combos</a:t>
            </a:r>
            <a:endParaRPr lang="en-US" sz="1550" dirty="0"/>
          </a:p>
        </p:txBody>
      </p:sp>
      <p:sp>
        <p:nvSpPr>
          <p:cNvPr id="16" name="Text 10"/>
          <p:cNvSpPr/>
          <p:nvPr/>
        </p:nvSpPr>
        <p:spPr>
          <a:xfrm>
            <a:off x="698063" y="5382339"/>
            <a:ext cx="13234273" cy="957263"/>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Our interactive dashboard integrates all forecasting outputs into a single, intuitive interface, translating complex predictive models into actionable business insights. Village Cinemas staff can easily filter by location, session time, movie genre, and item class to access tailored forecasts, empowering them to make informed decisions.</a:t>
            </a:r>
            <a:endParaRPr lang="en-US" sz="1550" dirty="0"/>
          </a:p>
        </p:txBody>
      </p:sp>
      <p:sp>
        <p:nvSpPr>
          <p:cNvPr id="17" name="Text 11"/>
          <p:cNvSpPr/>
          <p:nvPr/>
        </p:nvSpPr>
        <p:spPr>
          <a:xfrm>
            <a:off x="698063" y="6563916"/>
            <a:ext cx="13234273" cy="957263"/>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This unified data view serves as both an operational tool for day-to-day decision-making and a strategic platform for longer-term planning. This dashboard also serves as a direct gateway to the live demonstration, where we will showcase its full capabilities, including market basket analysis for optimizing combo deals and promotions.</a:t>
            </a:r>
            <a:endParaRPr lang="en-US" sz="1550" dirty="0"/>
          </a:p>
        </p:txBody>
      </p:sp>
    </p:spTree>
    <p:extLst>
      <p:ext uri="{BB962C8B-B14F-4D97-AF65-F5344CB8AC3E}">
        <p14:creationId xmlns:p14="http://schemas.microsoft.com/office/powerpoint/2010/main" val="2825720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2119" y="773073"/>
            <a:ext cx="4839414" cy="604957"/>
          </a:xfrm>
          <a:prstGeom prst="rect">
            <a:avLst/>
          </a:prstGeom>
          <a:noFill/>
          <a:ln/>
        </p:spPr>
        <p:txBody>
          <a:bodyPr wrap="none" lIns="0" tIns="0" rIns="0" bIns="0" rtlCol="0" anchor="t"/>
          <a:lstStyle/>
          <a:p>
            <a:pPr marL="0" indent="0" algn="l">
              <a:lnSpc>
                <a:spcPts val="4750"/>
              </a:lnSpc>
              <a:buNone/>
            </a:pPr>
            <a:r>
              <a:rPr lang="en-US" sz="3800" dirty="0">
                <a:solidFill>
                  <a:srgbClr val="C6BFEE"/>
                </a:solidFill>
                <a:latin typeface="Prompt Medium" pitchFamily="34" charset="0"/>
                <a:ea typeface="Prompt Medium" pitchFamily="34" charset="-122"/>
                <a:cs typeface="Prompt Medium" pitchFamily="34" charset="-120"/>
              </a:rPr>
              <a:t>Business Problem</a:t>
            </a:r>
            <a:endParaRPr lang="en-US" sz="3800" dirty="0"/>
          </a:p>
        </p:txBody>
      </p:sp>
      <p:pic>
        <p:nvPicPr>
          <p:cNvPr id="3" name="Image 0" descr="preencoded.png"/>
          <p:cNvPicPr>
            <a:picLocks noChangeAspect="1"/>
          </p:cNvPicPr>
          <p:nvPr/>
        </p:nvPicPr>
        <p:blipFill>
          <a:blip r:embed="rId3"/>
          <a:stretch>
            <a:fillRect/>
          </a:stretch>
        </p:blipFill>
        <p:spPr>
          <a:xfrm>
            <a:off x="2957393" y="1813560"/>
            <a:ext cx="2162413" cy="1216938"/>
          </a:xfrm>
          <a:prstGeom prst="rect">
            <a:avLst/>
          </a:prstGeom>
        </p:spPr>
      </p:pic>
      <p:pic>
        <p:nvPicPr>
          <p:cNvPr id="4" name="Image 1" descr="preencoded.png"/>
          <p:cNvPicPr>
            <a:picLocks noChangeAspect="1"/>
          </p:cNvPicPr>
          <p:nvPr/>
        </p:nvPicPr>
        <p:blipFill>
          <a:blip r:embed="rId4"/>
          <a:stretch>
            <a:fillRect/>
          </a:stretch>
        </p:blipFill>
        <p:spPr>
          <a:xfrm>
            <a:off x="3885367" y="2380417"/>
            <a:ext cx="306229" cy="382786"/>
          </a:xfrm>
          <a:prstGeom prst="rect">
            <a:avLst/>
          </a:prstGeom>
        </p:spPr>
      </p:pic>
      <p:sp>
        <p:nvSpPr>
          <p:cNvPr id="5" name="Text 1"/>
          <p:cNvSpPr/>
          <p:nvPr/>
        </p:nvSpPr>
        <p:spPr>
          <a:xfrm>
            <a:off x="5337572" y="2031325"/>
            <a:ext cx="2733437" cy="302419"/>
          </a:xfrm>
          <a:prstGeom prst="rect">
            <a:avLst/>
          </a:prstGeom>
          <a:noFill/>
          <a:ln/>
        </p:spPr>
        <p:txBody>
          <a:bodyPr wrap="none" lIns="0" tIns="0" rIns="0" bIns="0" rtlCol="0" anchor="t"/>
          <a:lstStyle/>
          <a:p>
            <a:pPr marL="0" indent="0" algn="l">
              <a:lnSpc>
                <a:spcPts val="2350"/>
              </a:lnSpc>
              <a:buNone/>
            </a:pPr>
            <a:r>
              <a:rPr lang="en-US" sz="1900" dirty="0">
                <a:solidFill>
                  <a:srgbClr val="DAD8E9"/>
                </a:solidFill>
                <a:latin typeface="Prompt Medium" pitchFamily="34" charset="0"/>
                <a:ea typeface="Prompt Medium" pitchFamily="34" charset="-122"/>
                <a:cs typeface="Prompt Medium" pitchFamily="34" charset="-120"/>
              </a:rPr>
              <a:t>Unpredictable Demand</a:t>
            </a:r>
            <a:endParaRPr lang="en-US" sz="1900" dirty="0"/>
          </a:p>
        </p:txBody>
      </p:sp>
      <p:sp>
        <p:nvSpPr>
          <p:cNvPr id="6" name="Text 2"/>
          <p:cNvSpPr/>
          <p:nvPr/>
        </p:nvSpPr>
        <p:spPr>
          <a:xfrm>
            <a:off x="5337572" y="2464356"/>
            <a:ext cx="4700826" cy="348377"/>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High variability based on genre, day, and session time</a:t>
            </a:r>
            <a:endParaRPr lang="en-US" sz="1700" dirty="0"/>
          </a:p>
        </p:txBody>
      </p:sp>
      <p:sp>
        <p:nvSpPr>
          <p:cNvPr id="7" name="Shape 3"/>
          <p:cNvSpPr/>
          <p:nvPr/>
        </p:nvSpPr>
        <p:spPr>
          <a:xfrm>
            <a:off x="5174218" y="3042404"/>
            <a:ext cx="8639651" cy="15240"/>
          </a:xfrm>
          <a:prstGeom prst="roundRect">
            <a:avLst>
              <a:gd name="adj" fmla="val 600168"/>
            </a:avLst>
          </a:prstGeom>
          <a:solidFill>
            <a:srgbClr val="6D4562"/>
          </a:solidFill>
          <a:ln/>
        </p:spPr>
      </p:sp>
      <p:pic>
        <p:nvPicPr>
          <p:cNvPr id="8" name="Image 2" descr="preencoded.png"/>
          <p:cNvPicPr>
            <a:picLocks noChangeAspect="1"/>
          </p:cNvPicPr>
          <p:nvPr/>
        </p:nvPicPr>
        <p:blipFill>
          <a:blip r:embed="rId5"/>
          <a:stretch>
            <a:fillRect/>
          </a:stretch>
        </p:blipFill>
        <p:spPr>
          <a:xfrm>
            <a:off x="1876068" y="3084909"/>
            <a:ext cx="4324945" cy="1216938"/>
          </a:xfrm>
          <a:prstGeom prst="rect">
            <a:avLst/>
          </a:prstGeom>
        </p:spPr>
      </p:pic>
      <p:pic>
        <p:nvPicPr>
          <p:cNvPr id="9" name="Image 3" descr="preencoded.png"/>
          <p:cNvPicPr>
            <a:picLocks noChangeAspect="1"/>
          </p:cNvPicPr>
          <p:nvPr/>
        </p:nvPicPr>
        <p:blipFill>
          <a:blip r:embed="rId6"/>
          <a:stretch>
            <a:fillRect/>
          </a:stretch>
        </p:blipFill>
        <p:spPr>
          <a:xfrm>
            <a:off x="3885367" y="3501985"/>
            <a:ext cx="306229" cy="382786"/>
          </a:xfrm>
          <a:prstGeom prst="rect">
            <a:avLst/>
          </a:prstGeom>
        </p:spPr>
      </p:pic>
      <p:sp>
        <p:nvSpPr>
          <p:cNvPr id="10" name="Text 4"/>
          <p:cNvSpPr/>
          <p:nvPr/>
        </p:nvSpPr>
        <p:spPr>
          <a:xfrm>
            <a:off x="6418778" y="3302675"/>
            <a:ext cx="3993237" cy="302419"/>
          </a:xfrm>
          <a:prstGeom prst="rect">
            <a:avLst/>
          </a:prstGeom>
          <a:noFill/>
          <a:ln/>
        </p:spPr>
        <p:txBody>
          <a:bodyPr wrap="none" lIns="0" tIns="0" rIns="0" bIns="0" rtlCol="0" anchor="t"/>
          <a:lstStyle/>
          <a:p>
            <a:pPr marL="0" indent="0" algn="l">
              <a:lnSpc>
                <a:spcPts val="2350"/>
              </a:lnSpc>
              <a:buNone/>
            </a:pPr>
            <a:r>
              <a:rPr lang="en-US" sz="1900" dirty="0">
                <a:solidFill>
                  <a:srgbClr val="DAD8E9"/>
                </a:solidFill>
                <a:latin typeface="Prompt Medium" pitchFamily="34" charset="0"/>
                <a:ea typeface="Prompt Medium" pitchFamily="34" charset="-122"/>
                <a:cs typeface="Prompt Medium" pitchFamily="34" charset="-120"/>
              </a:rPr>
              <a:t>Inefficient Inventory Management</a:t>
            </a:r>
            <a:endParaRPr lang="en-US" sz="1900" dirty="0"/>
          </a:p>
        </p:txBody>
      </p:sp>
      <p:sp>
        <p:nvSpPr>
          <p:cNvPr id="11" name="Text 5"/>
          <p:cNvSpPr/>
          <p:nvPr/>
        </p:nvSpPr>
        <p:spPr>
          <a:xfrm>
            <a:off x="6418778" y="3735705"/>
            <a:ext cx="3993237" cy="348377"/>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Understocking or overstocking issues</a:t>
            </a:r>
            <a:endParaRPr lang="en-US" sz="1700" dirty="0"/>
          </a:p>
        </p:txBody>
      </p:sp>
      <p:sp>
        <p:nvSpPr>
          <p:cNvPr id="12" name="Shape 6"/>
          <p:cNvSpPr/>
          <p:nvPr/>
        </p:nvSpPr>
        <p:spPr>
          <a:xfrm>
            <a:off x="6255425" y="4313753"/>
            <a:ext cx="7558445" cy="15240"/>
          </a:xfrm>
          <a:prstGeom prst="roundRect">
            <a:avLst>
              <a:gd name="adj" fmla="val 600168"/>
            </a:avLst>
          </a:prstGeom>
          <a:solidFill>
            <a:srgbClr val="6D4562"/>
          </a:solidFill>
          <a:ln/>
        </p:spPr>
      </p:sp>
      <p:pic>
        <p:nvPicPr>
          <p:cNvPr id="13" name="Image 4" descr="preencoded.png"/>
          <p:cNvPicPr>
            <a:picLocks noChangeAspect="1"/>
          </p:cNvPicPr>
          <p:nvPr/>
        </p:nvPicPr>
        <p:blipFill>
          <a:blip r:embed="rId7"/>
          <a:stretch>
            <a:fillRect/>
          </a:stretch>
        </p:blipFill>
        <p:spPr>
          <a:xfrm>
            <a:off x="794861" y="4356259"/>
            <a:ext cx="6487478" cy="1216938"/>
          </a:xfrm>
          <a:prstGeom prst="rect">
            <a:avLst/>
          </a:prstGeom>
        </p:spPr>
      </p:pic>
      <p:pic>
        <p:nvPicPr>
          <p:cNvPr id="14" name="Image 5" descr="preencoded.png"/>
          <p:cNvPicPr>
            <a:picLocks noChangeAspect="1"/>
          </p:cNvPicPr>
          <p:nvPr/>
        </p:nvPicPr>
        <p:blipFill>
          <a:blip r:embed="rId8"/>
          <a:stretch>
            <a:fillRect/>
          </a:stretch>
        </p:blipFill>
        <p:spPr>
          <a:xfrm>
            <a:off x="3885486" y="4773335"/>
            <a:ext cx="306229" cy="382786"/>
          </a:xfrm>
          <a:prstGeom prst="rect">
            <a:avLst/>
          </a:prstGeom>
        </p:spPr>
      </p:pic>
      <p:sp>
        <p:nvSpPr>
          <p:cNvPr id="15" name="Text 7"/>
          <p:cNvSpPr/>
          <p:nvPr/>
        </p:nvSpPr>
        <p:spPr>
          <a:xfrm>
            <a:off x="7500104" y="4574024"/>
            <a:ext cx="4163735" cy="302419"/>
          </a:xfrm>
          <a:prstGeom prst="rect">
            <a:avLst/>
          </a:prstGeom>
          <a:noFill/>
          <a:ln/>
        </p:spPr>
        <p:txBody>
          <a:bodyPr wrap="none" lIns="0" tIns="0" rIns="0" bIns="0" rtlCol="0" anchor="t"/>
          <a:lstStyle/>
          <a:p>
            <a:pPr marL="0" indent="0" algn="l">
              <a:lnSpc>
                <a:spcPts val="2350"/>
              </a:lnSpc>
              <a:buNone/>
            </a:pPr>
            <a:r>
              <a:rPr lang="en-US" sz="1900" dirty="0">
                <a:solidFill>
                  <a:srgbClr val="DAD8E9"/>
                </a:solidFill>
                <a:latin typeface="Prompt Medium" pitchFamily="34" charset="0"/>
                <a:ea typeface="Prompt Medium" pitchFamily="34" charset="-122"/>
                <a:cs typeface="Prompt Medium" pitchFamily="34" charset="-120"/>
              </a:rPr>
              <a:t>Revenue Loss &amp; Experience Impact</a:t>
            </a:r>
            <a:endParaRPr lang="en-US" sz="1900" dirty="0"/>
          </a:p>
        </p:txBody>
      </p:sp>
      <p:sp>
        <p:nvSpPr>
          <p:cNvPr id="16" name="Text 8"/>
          <p:cNvSpPr/>
          <p:nvPr/>
        </p:nvSpPr>
        <p:spPr>
          <a:xfrm>
            <a:off x="7500104" y="5007054"/>
            <a:ext cx="4623316" cy="348377"/>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Reduced satisfaction and missed sales opportunities</a:t>
            </a:r>
            <a:endParaRPr lang="en-US" sz="1700" dirty="0"/>
          </a:p>
        </p:txBody>
      </p:sp>
      <p:sp>
        <p:nvSpPr>
          <p:cNvPr id="17" name="Text 9"/>
          <p:cNvSpPr/>
          <p:nvPr/>
        </p:nvSpPr>
        <p:spPr>
          <a:xfrm>
            <a:off x="762119" y="5818108"/>
            <a:ext cx="13106162" cy="696754"/>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Village Cinemas faces significant challenges in managing their F&amp;B operations due to the unpredictable nature of customer demand. Various factors including movie genre, day of the week, and session timing create complex patterns that traditional inventory planning struggles to address.</a:t>
            </a:r>
            <a:endParaRPr lang="en-US" sz="1700" dirty="0"/>
          </a:p>
        </p:txBody>
      </p:sp>
      <p:sp>
        <p:nvSpPr>
          <p:cNvPr id="18" name="Text 10"/>
          <p:cNvSpPr/>
          <p:nvPr/>
        </p:nvSpPr>
        <p:spPr>
          <a:xfrm>
            <a:off x="762119" y="6759773"/>
            <a:ext cx="13106162" cy="696754"/>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When inventory doesn't match demand, the business suffers from either stockouts (disappointing customers and losing sales) or excess inventory (leading to waste and increased costs). These inefficiencies directly impact both the bottom line and customer satisfaction.</a:t>
            </a:r>
            <a:endParaRPr lang="en-US" sz="17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737593"/>
          </a:xfrm>
          <a:prstGeom prst="rect">
            <a:avLst/>
          </a:prstGeom>
        </p:spPr>
      </p:pic>
      <p:sp>
        <p:nvSpPr>
          <p:cNvPr id="3" name="Text 0"/>
          <p:cNvSpPr/>
          <p:nvPr/>
        </p:nvSpPr>
        <p:spPr>
          <a:xfrm>
            <a:off x="739131" y="2393514"/>
            <a:ext cx="4368165" cy="546021"/>
          </a:xfrm>
          <a:prstGeom prst="rect">
            <a:avLst/>
          </a:prstGeom>
          <a:noFill/>
          <a:ln/>
        </p:spPr>
        <p:txBody>
          <a:bodyPr wrap="none" lIns="0" tIns="0" rIns="0" bIns="0" rtlCol="0" anchor="t"/>
          <a:lstStyle/>
          <a:p>
            <a:pPr marL="0" indent="0" algn="l">
              <a:lnSpc>
                <a:spcPts val="4250"/>
              </a:lnSpc>
              <a:buNone/>
            </a:pPr>
            <a:r>
              <a:rPr lang="en-US" sz="3400" dirty="0">
                <a:solidFill>
                  <a:srgbClr val="C6BFEE"/>
                </a:solidFill>
                <a:latin typeface="Prompt Medium" pitchFamily="34" charset="0"/>
                <a:ea typeface="Prompt Medium" pitchFamily="34" charset="-122"/>
                <a:cs typeface="Prompt Medium" pitchFamily="34" charset="-120"/>
              </a:rPr>
              <a:t>Data Acquisition</a:t>
            </a:r>
            <a:endParaRPr lang="en-US" sz="3400" dirty="0"/>
          </a:p>
        </p:txBody>
      </p:sp>
      <p:sp>
        <p:nvSpPr>
          <p:cNvPr id="4" name="Shape 1"/>
          <p:cNvSpPr/>
          <p:nvPr/>
        </p:nvSpPr>
        <p:spPr>
          <a:xfrm>
            <a:off x="687943" y="3973949"/>
            <a:ext cx="4287203" cy="1879640"/>
          </a:xfrm>
          <a:prstGeom prst="roundRect">
            <a:avLst>
              <a:gd name="adj" fmla="val 4392"/>
            </a:avLst>
          </a:prstGeom>
          <a:solidFill>
            <a:srgbClr val="542C49"/>
          </a:solidFill>
          <a:ln w="7620">
            <a:solidFill>
              <a:srgbClr val="6D4562"/>
            </a:solidFill>
            <a:prstDash val="solid"/>
          </a:ln>
        </p:spPr>
      </p:sp>
      <p:sp>
        <p:nvSpPr>
          <p:cNvPr id="5" name="Text 2"/>
          <p:cNvSpPr/>
          <p:nvPr/>
        </p:nvSpPr>
        <p:spPr>
          <a:xfrm>
            <a:off x="892016" y="4178022"/>
            <a:ext cx="3791069" cy="272891"/>
          </a:xfrm>
          <a:prstGeom prst="rect">
            <a:avLst/>
          </a:prstGeom>
          <a:noFill/>
          <a:ln/>
        </p:spPr>
        <p:txBody>
          <a:bodyPr wrap="none" lIns="0" tIns="0" rIns="0" bIns="0" rtlCol="0" anchor="t"/>
          <a:lstStyle/>
          <a:p>
            <a:pPr marL="0" indent="0" algn="l">
              <a:lnSpc>
                <a:spcPts val="2100"/>
              </a:lnSpc>
              <a:buNone/>
            </a:pPr>
            <a:r>
              <a:rPr lang="en-US" sz="1700" dirty="0">
                <a:solidFill>
                  <a:srgbClr val="DAD8E9"/>
                </a:solidFill>
                <a:latin typeface="Prompt Medium" pitchFamily="34" charset="0"/>
                <a:ea typeface="Prompt Medium" pitchFamily="34" charset="-122"/>
                <a:cs typeface="Prompt Medium" pitchFamily="34" charset="-120"/>
              </a:rPr>
              <a:t>Inventory Transactions (2023-2024)</a:t>
            </a:r>
            <a:endParaRPr lang="en-US" sz="1700" dirty="0"/>
          </a:p>
        </p:txBody>
      </p:sp>
      <p:sp>
        <p:nvSpPr>
          <p:cNvPr id="6" name="Text 3"/>
          <p:cNvSpPr/>
          <p:nvPr/>
        </p:nvSpPr>
        <p:spPr>
          <a:xfrm>
            <a:off x="892016" y="4568785"/>
            <a:ext cx="3879056" cy="3144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Item class categorization</a:t>
            </a:r>
            <a:endParaRPr lang="en-US" sz="1500" dirty="0"/>
          </a:p>
        </p:txBody>
      </p:sp>
      <p:sp>
        <p:nvSpPr>
          <p:cNvPr id="7" name="Text 4"/>
          <p:cNvSpPr/>
          <p:nvPr/>
        </p:nvSpPr>
        <p:spPr>
          <a:xfrm>
            <a:off x="892016" y="4951928"/>
            <a:ext cx="3879056" cy="3144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Quantity and pricing details</a:t>
            </a:r>
            <a:endParaRPr lang="en-US" sz="1500" dirty="0"/>
          </a:p>
        </p:txBody>
      </p:sp>
      <p:sp>
        <p:nvSpPr>
          <p:cNvPr id="8" name="Text 5"/>
          <p:cNvSpPr/>
          <p:nvPr/>
        </p:nvSpPr>
        <p:spPr>
          <a:xfrm>
            <a:off x="892016" y="5335072"/>
            <a:ext cx="3879056" cy="3144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Transaction timestamps</a:t>
            </a:r>
            <a:endParaRPr lang="en-US" sz="1500" dirty="0"/>
          </a:p>
        </p:txBody>
      </p:sp>
      <p:sp>
        <p:nvSpPr>
          <p:cNvPr id="9" name="Shape 6"/>
          <p:cNvSpPr/>
          <p:nvPr/>
        </p:nvSpPr>
        <p:spPr>
          <a:xfrm>
            <a:off x="5171599" y="3973949"/>
            <a:ext cx="4287203" cy="1879640"/>
          </a:xfrm>
          <a:prstGeom prst="roundRect">
            <a:avLst>
              <a:gd name="adj" fmla="val 4392"/>
            </a:avLst>
          </a:prstGeom>
          <a:solidFill>
            <a:srgbClr val="542C49"/>
          </a:solidFill>
          <a:ln w="7620">
            <a:solidFill>
              <a:srgbClr val="6D4562"/>
            </a:solidFill>
            <a:prstDash val="solid"/>
          </a:ln>
        </p:spPr>
      </p:sp>
      <p:sp>
        <p:nvSpPr>
          <p:cNvPr id="10" name="Text 7"/>
          <p:cNvSpPr/>
          <p:nvPr/>
        </p:nvSpPr>
        <p:spPr>
          <a:xfrm>
            <a:off x="5375672" y="4178022"/>
            <a:ext cx="2578894" cy="272891"/>
          </a:xfrm>
          <a:prstGeom prst="rect">
            <a:avLst/>
          </a:prstGeom>
          <a:noFill/>
          <a:ln/>
        </p:spPr>
        <p:txBody>
          <a:bodyPr wrap="none" lIns="0" tIns="0" rIns="0" bIns="0" rtlCol="0" anchor="t"/>
          <a:lstStyle/>
          <a:p>
            <a:pPr marL="0" indent="0" algn="l">
              <a:lnSpc>
                <a:spcPts val="2100"/>
              </a:lnSpc>
              <a:buNone/>
            </a:pPr>
            <a:r>
              <a:rPr lang="en-US" sz="1700" dirty="0">
                <a:solidFill>
                  <a:srgbClr val="DAD8E9"/>
                </a:solidFill>
                <a:latin typeface="Prompt Medium" pitchFamily="34" charset="0"/>
                <a:ea typeface="Prompt Medium" pitchFamily="34" charset="-122"/>
                <a:cs typeface="Prompt Medium" pitchFamily="34" charset="-120"/>
              </a:rPr>
              <a:t>Movie Session Metadata</a:t>
            </a:r>
            <a:endParaRPr lang="en-US" sz="1700" dirty="0"/>
          </a:p>
        </p:txBody>
      </p:sp>
      <p:sp>
        <p:nvSpPr>
          <p:cNvPr id="11" name="Text 8"/>
          <p:cNvSpPr/>
          <p:nvPr/>
        </p:nvSpPr>
        <p:spPr>
          <a:xfrm>
            <a:off x="5375672" y="4568785"/>
            <a:ext cx="3879056" cy="3144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Session hour and duration</a:t>
            </a:r>
            <a:endParaRPr lang="en-US" sz="1500" dirty="0"/>
          </a:p>
        </p:txBody>
      </p:sp>
      <p:sp>
        <p:nvSpPr>
          <p:cNvPr id="12" name="Text 9"/>
          <p:cNvSpPr/>
          <p:nvPr/>
        </p:nvSpPr>
        <p:spPr>
          <a:xfrm>
            <a:off x="5375672" y="4951928"/>
            <a:ext cx="3879056" cy="3144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Genre and language information</a:t>
            </a:r>
            <a:endParaRPr lang="en-US" sz="1500" dirty="0"/>
          </a:p>
        </p:txBody>
      </p:sp>
      <p:sp>
        <p:nvSpPr>
          <p:cNvPr id="13" name="Text 10"/>
          <p:cNvSpPr/>
          <p:nvPr/>
        </p:nvSpPr>
        <p:spPr>
          <a:xfrm>
            <a:off x="5375672" y="5335072"/>
            <a:ext cx="3879056" cy="3144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Movie ratings and attendance</a:t>
            </a:r>
            <a:endParaRPr lang="en-US" sz="1500" dirty="0"/>
          </a:p>
        </p:txBody>
      </p:sp>
      <p:sp>
        <p:nvSpPr>
          <p:cNvPr id="14" name="Shape 11"/>
          <p:cNvSpPr/>
          <p:nvPr/>
        </p:nvSpPr>
        <p:spPr>
          <a:xfrm>
            <a:off x="9655254" y="3973949"/>
            <a:ext cx="4287203" cy="1879640"/>
          </a:xfrm>
          <a:prstGeom prst="roundRect">
            <a:avLst>
              <a:gd name="adj" fmla="val 4392"/>
            </a:avLst>
          </a:prstGeom>
          <a:solidFill>
            <a:srgbClr val="542C49"/>
          </a:solidFill>
          <a:ln w="7620">
            <a:solidFill>
              <a:srgbClr val="6D4562"/>
            </a:solidFill>
            <a:prstDash val="solid"/>
          </a:ln>
        </p:spPr>
      </p:sp>
      <p:sp>
        <p:nvSpPr>
          <p:cNvPr id="15" name="Text 12"/>
          <p:cNvSpPr/>
          <p:nvPr/>
        </p:nvSpPr>
        <p:spPr>
          <a:xfrm>
            <a:off x="9859328" y="4178022"/>
            <a:ext cx="2184083" cy="272891"/>
          </a:xfrm>
          <a:prstGeom prst="rect">
            <a:avLst/>
          </a:prstGeom>
          <a:noFill/>
          <a:ln/>
        </p:spPr>
        <p:txBody>
          <a:bodyPr wrap="none" lIns="0" tIns="0" rIns="0" bIns="0" rtlCol="0" anchor="t"/>
          <a:lstStyle/>
          <a:p>
            <a:pPr marL="0" indent="0" algn="l">
              <a:lnSpc>
                <a:spcPts val="2100"/>
              </a:lnSpc>
              <a:buNone/>
            </a:pPr>
            <a:r>
              <a:rPr lang="en-US" sz="1700" dirty="0">
                <a:solidFill>
                  <a:srgbClr val="DAD8E9"/>
                </a:solidFill>
                <a:latin typeface="Prompt Medium" pitchFamily="34" charset="0"/>
                <a:ea typeface="Prompt Medium" pitchFamily="34" charset="-122"/>
                <a:cs typeface="Prompt Medium" pitchFamily="34" charset="-120"/>
              </a:rPr>
              <a:t>Combo Master Data</a:t>
            </a:r>
            <a:endParaRPr lang="en-US" sz="1700" dirty="0"/>
          </a:p>
        </p:txBody>
      </p:sp>
      <p:sp>
        <p:nvSpPr>
          <p:cNvPr id="16" name="Text 13"/>
          <p:cNvSpPr/>
          <p:nvPr/>
        </p:nvSpPr>
        <p:spPr>
          <a:xfrm>
            <a:off x="9859328" y="4568785"/>
            <a:ext cx="3879056" cy="3144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Predefined combo offerings</a:t>
            </a:r>
            <a:endParaRPr lang="en-US" sz="1500" dirty="0"/>
          </a:p>
        </p:txBody>
      </p:sp>
      <p:sp>
        <p:nvSpPr>
          <p:cNvPr id="17" name="Text 14"/>
          <p:cNvSpPr/>
          <p:nvPr/>
        </p:nvSpPr>
        <p:spPr>
          <a:xfrm>
            <a:off x="9859328" y="4951928"/>
            <a:ext cx="3879056" cy="3144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Bundle component details</a:t>
            </a:r>
            <a:endParaRPr lang="en-US" sz="1500" dirty="0"/>
          </a:p>
        </p:txBody>
      </p:sp>
      <p:sp>
        <p:nvSpPr>
          <p:cNvPr id="18" name="Text 15"/>
          <p:cNvSpPr/>
          <p:nvPr/>
        </p:nvSpPr>
        <p:spPr>
          <a:xfrm>
            <a:off x="9859328" y="5335072"/>
            <a:ext cx="3879056" cy="3144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Pricing structure information</a:t>
            </a:r>
            <a:endParaRPr lang="en-US" sz="1500" dirty="0"/>
          </a:p>
        </p:txBody>
      </p:sp>
      <p:sp>
        <p:nvSpPr>
          <p:cNvPr id="19" name="Text 16"/>
          <p:cNvSpPr/>
          <p:nvPr/>
        </p:nvSpPr>
        <p:spPr>
          <a:xfrm>
            <a:off x="687943" y="6074688"/>
            <a:ext cx="13254514" cy="628888"/>
          </a:xfrm>
          <a:prstGeom prst="rect">
            <a:avLst/>
          </a:prstGeom>
          <a:noFill/>
          <a:ln/>
        </p:spPr>
        <p:txBody>
          <a:bodyPr wrap="squar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Village Cinemas provided us with comprehensive datasets </a:t>
            </a:r>
            <a:r>
              <a:rPr lang="en-US" sz="1500" dirty="0" smtClean="0">
                <a:solidFill>
                  <a:srgbClr val="DAD8E9"/>
                </a:solidFill>
                <a:latin typeface="Mukta Light" pitchFamily="34" charset="0"/>
                <a:ea typeface="Mukta Light" pitchFamily="34" charset="-122"/>
                <a:cs typeface="Mukta Light" pitchFamily="34" charset="-120"/>
              </a:rPr>
              <a:t>from Sunshine location covering </a:t>
            </a:r>
            <a:r>
              <a:rPr lang="en-US" sz="1500" dirty="0">
                <a:solidFill>
                  <a:srgbClr val="DAD8E9"/>
                </a:solidFill>
                <a:latin typeface="Mukta Light" pitchFamily="34" charset="0"/>
                <a:ea typeface="Mukta Light" pitchFamily="34" charset="-122"/>
                <a:cs typeface="Mukta Light" pitchFamily="34" charset="-120"/>
              </a:rPr>
              <a:t>all aspects of their F&amp;B operations. This rich data source included detailed inventory transactions spanning 2023-2024, comprehensive movie session information, and complete combo offering details.</a:t>
            </a:r>
            <a:endParaRPr lang="en-US" sz="1500" dirty="0"/>
          </a:p>
        </p:txBody>
      </p:sp>
      <p:sp>
        <p:nvSpPr>
          <p:cNvPr id="20" name="Text 17"/>
          <p:cNvSpPr/>
          <p:nvPr/>
        </p:nvSpPr>
        <p:spPr>
          <a:xfrm>
            <a:off x="687943" y="6924675"/>
            <a:ext cx="13254514" cy="628888"/>
          </a:xfrm>
          <a:prstGeom prst="rect">
            <a:avLst/>
          </a:prstGeom>
          <a:noFill/>
          <a:ln/>
        </p:spPr>
        <p:txBody>
          <a:bodyPr wrap="squar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Our team processed these datasets through rigorous cleaning, transformation, and feature engineering to prepare them for advanced modeling. The resulting integrated dataset allowed us to explore the complex relationships between movie attributes and F&amp;B purchasing behaviors.</a:t>
            </a:r>
            <a:endParaRPr lang="en-US" sz="15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5928E-3073-D2B8-3DA6-A319A52AAB6E}"/>
            </a:ext>
          </a:extLst>
        </p:cNvPr>
        <p:cNvGrpSpPr/>
        <p:nvPr/>
      </p:nvGrpSpPr>
      <p:grpSpPr>
        <a:xfrm>
          <a:off x="0" y="0"/>
          <a:ext cx="0" cy="0"/>
          <a:chOff x="0" y="0"/>
          <a:chExt cx="0" cy="0"/>
        </a:xfrm>
      </p:grpSpPr>
      <p:sp>
        <p:nvSpPr>
          <p:cNvPr id="5" name="Text 2">
            <a:extLst>
              <a:ext uri="{FF2B5EF4-FFF2-40B4-BE49-F238E27FC236}">
                <a16:creationId xmlns:a16="http://schemas.microsoft.com/office/drawing/2014/main" id="{62F19C68-AA7E-CE4E-EDA0-4E2F49908022}"/>
              </a:ext>
            </a:extLst>
          </p:cNvPr>
          <p:cNvSpPr/>
          <p:nvPr/>
        </p:nvSpPr>
        <p:spPr>
          <a:xfrm>
            <a:off x="835462" y="5466157"/>
            <a:ext cx="5454173" cy="966789"/>
          </a:xfrm>
          <a:prstGeom prst="rect">
            <a:avLst/>
          </a:prstGeom>
          <a:noFill/>
          <a:ln/>
        </p:spPr>
        <p:txBody>
          <a:bodyPr wrap="square" lIns="0" tIns="0" rIns="0" bIns="0" rtlCol="0" anchor="t"/>
          <a:lstStyle/>
          <a:p>
            <a:pPr algn="ctr">
              <a:spcAft>
                <a:spcPts val="2250"/>
              </a:spcAft>
              <a:buNone/>
            </a:pPr>
            <a:r>
              <a:rPr lang="en-AU" sz="2400" b="1" i="0" dirty="0">
                <a:solidFill>
                  <a:srgbClr val="764BA2"/>
                </a:solidFill>
                <a:effectLst/>
                <a:latin typeface="Segoe UI" panose="020B0502040204020203" pitchFamily="34" charset="0"/>
              </a:rPr>
              <a:t>Combo Frequency Heatmap Analysis</a:t>
            </a:r>
          </a:p>
        </p:txBody>
      </p:sp>
      <p:sp>
        <p:nvSpPr>
          <p:cNvPr id="6" name="Text 3">
            <a:extLst>
              <a:ext uri="{FF2B5EF4-FFF2-40B4-BE49-F238E27FC236}">
                <a16:creationId xmlns:a16="http://schemas.microsoft.com/office/drawing/2014/main" id="{E50204D9-2DBE-50C2-9727-3A92EE95E837}"/>
              </a:ext>
            </a:extLst>
          </p:cNvPr>
          <p:cNvSpPr/>
          <p:nvPr/>
        </p:nvSpPr>
        <p:spPr>
          <a:xfrm>
            <a:off x="1254320" y="5791378"/>
            <a:ext cx="4374491" cy="763905"/>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9" name="Text 5">
            <a:extLst>
              <a:ext uri="{FF2B5EF4-FFF2-40B4-BE49-F238E27FC236}">
                <a16:creationId xmlns:a16="http://schemas.microsoft.com/office/drawing/2014/main" id="{3B216F9F-3AC5-F20F-228C-E222ECE541A4}"/>
              </a:ext>
            </a:extLst>
          </p:cNvPr>
          <p:cNvSpPr/>
          <p:nvPr/>
        </p:nvSpPr>
        <p:spPr>
          <a:xfrm>
            <a:off x="4149923" y="5466159"/>
            <a:ext cx="3016091" cy="1145858"/>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11" name="Text 6">
            <a:extLst>
              <a:ext uri="{FF2B5EF4-FFF2-40B4-BE49-F238E27FC236}">
                <a16:creationId xmlns:a16="http://schemas.microsoft.com/office/drawing/2014/main" id="{063E5FD7-4FD8-3A48-92C8-5F41BDD6D6AC}"/>
              </a:ext>
            </a:extLst>
          </p:cNvPr>
          <p:cNvSpPr/>
          <p:nvPr/>
        </p:nvSpPr>
        <p:spPr>
          <a:xfrm>
            <a:off x="7464385" y="4991457"/>
            <a:ext cx="2912745" cy="331589"/>
          </a:xfrm>
          <a:prstGeom prst="rect">
            <a:avLst/>
          </a:prstGeom>
          <a:noFill/>
          <a:ln/>
        </p:spPr>
        <p:txBody>
          <a:bodyPr wrap="none" lIns="0" tIns="0" rIns="0" bIns="0" rtlCol="0" anchor="t"/>
          <a:lstStyle/>
          <a:p>
            <a:pPr marL="0" indent="0" algn="l">
              <a:lnSpc>
                <a:spcPts val="2600"/>
              </a:lnSpc>
              <a:buNone/>
            </a:pPr>
            <a:r>
              <a:rPr lang="en-US" sz="2050" dirty="0">
                <a:solidFill>
                  <a:srgbClr val="DAD8E9"/>
                </a:solidFill>
                <a:latin typeface="Prompt Medium" pitchFamily="34" charset="0"/>
                <a:ea typeface="Prompt Medium" pitchFamily="34" charset="-122"/>
                <a:cs typeface="Prompt Medium" pitchFamily="34" charset="-120"/>
              </a:rPr>
              <a:t>Genre Impact on Sales</a:t>
            </a:r>
            <a:endParaRPr lang="en-US" sz="2050" dirty="0"/>
          </a:p>
        </p:txBody>
      </p:sp>
      <p:sp>
        <p:nvSpPr>
          <p:cNvPr id="12" name="Text 7">
            <a:extLst>
              <a:ext uri="{FF2B5EF4-FFF2-40B4-BE49-F238E27FC236}">
                <a16:creationId xmlns:a16="http://schemas.microsoft.com/office/drawing/2014/main" id="{CC2E15B5-5C08-BB72-714B-6F83EDAEA8C8}"/>
              </a:ext>
            </a:extLst>
          </p:cNvPr>
          <p:cNvSpPr/>
          <p:nvPr/>
        </p:nvSpPr>
        <p:spPr>
          <a:xfrm>
            <a:off x="7464385" y="5466159"/>
            <a:ext cx="5454173" cy="763905"/>
          </a:xfrm>
          <a:prstGeom prst="rect">
            <a:avLst/>
          </a:prstGeom>
          <a:noFill/>
          <a:ln/>
        </p:spPr>
        <p:txBody>
          <a:bodyPr wrap="square" lIns="0" tIns="0" rIns="0" bIns="0" rtlCol="0" anchor="t"/>
          <a:lstStyle/>
          <a:p>
            <a:pPr algn="ctr">
              <a:spcAft>
                <a:spcPts val="2250"/>
              </a:spcAft>
              <a:buNone/>
            </a:pPr>
            <a:r>
              <a:rPr lang="en-AU" sz="2400" b="1" i="0" dirty="0">
                <a:solidFill>
                  <a:srgbClr val="764BA2"/>
                </a:solidFill>
                <a:effectLst/>
                <a:latin typeface="Segoe UI" panose="020B0502040204020203" pitchFamily="34" charset="0"/>
              </a:rPr>
              <a:t>2023 vs 2024 Performance Comparison</a:t>
            </a:r>
          </a:p>
          <a:p>
            <a:pPr>
              <a:buNone/>
            </a:pPr>
            <a:r>
              <a:rPr lang="en-AU" sz="2000" dirty="0"/>
              <a:t/>
            </a:r>
            <a:br>
              <a:rPr lang="en-AU" sz="2000" dirty="0"/>
            </a:br>
            <a:r>
              <a:rPr lang="en-US" sz="1850" dirty="0">
                <a:solidFill>
                  <a:srgbClr val="DAD8E9"/>
                </a:solidFill>
                <a:latin typeface="Mukta Light" pitchFamily="34" charset="0"/>
                <a:ea typeface="Mukta Light" pitchFamily="34" charset="-122"/>
                <a:cs typeface="Mukta Light" pitchFamily="34" charset="-120"/>
              </a:rPr>
              <a:t>s.</a:t>
            </a:r>
            <a:endParaRPr lang="en-US" sz="1850" dirty="0"/>
          </a:p>
        </p:txBody>
      </p:sp>
      <p:sp>
        <p:nvSpPr>
          <p:cNvPr id="14" name="Text 8">
            <a:extLst>
              <a:ext uri="{FF2B5EF4-FFF2-40B4-BE49-F238E27FC236}">
                <a16:creationId xmlns:a16="http://schemas.microsoft.com/office/drawing/2014/main" id="{9613735F-4951-133A-0DD2-BE63E305A732}"/>
              </a:ext>
            </a:extLst>
          </p:cNvPr>
          <p:cNvSpPr/>
          <p:nvPr/>
        </p:nvSpPr>
        <p:spPr>
          <a:xfrm>
            <a:off x="10778847" y="4991457"/>
            <a:ext cx="2846427" cy="331589"/>
          </a:xfrm>
          <a:prstGeom prst="rect">
            <a:avLst/>
          </a:prstGeom>
          <a:noFill/>
          <a:ln/>
        </p:spPr>
        <p:txBody>
          <a:bodyPr wrap="none" lIns="0" tIns="0" rIns="0" bIns="0" rtlCol="0" anchor="t"/>
          <a:lstStyle/>
          <a:p>
            <a:pPr marL="0" indent="0" algn="l">
              <a:lnSpc>
                <a:spcPts val="2600"/>
              </a:lnSpc>
              <a:buNone/>
            </a:pPr>
            <a:r>
              <a:rPr lang="en-US" sz="2050" dirty="0">
                <a:solidFill>
                  <a:srgbClr val="DAD8E9"/>
                </a:solidFill>
                <a:latin typeface="Prompt Medium" pitchFamily="34" charset="0"/>
                <a:ea typeface="Prompt Medium" pitchFamily="34" charset="-122"/>
                <a:cs typeface="Prompt Medium" pitchFamily="34" charset="-120"/>
              </a:rPr>
              <a:t>Sales by Session Time</a:t>
            </a:r>
            <a:endParaRPr lang="en-US" sz="2050" dirty="0"/>
          </a:p>
        </p:txBody>
      </p:sp>
      <p:sp>
        <p:nvSpPr>
          <p:cNvPr id="15" name="Text 9">
            <a:extLst>
              <a:ext uri="{FF2B5EF4-FFF2-40B4-BE49-F238E27FC236}">
                <a16:creationId xmlns:a16="http://schemas.microsoft.com/office/drawing/2014/main" id="{AED54BE7-4F73-D40A-27F4-2E773366DEFF}"/>
              </a:ext>
            </a:extLst>
          </p:cNvPr>
          <p:cNvSpPr/>
          <p:nvPr/>
        </p:nvSpPr>
        <p:spPr>
          <a:xfrm>
            <a:off x="10778847" y="5466159"/>
            <a:ext cx="3016091" cy="1145858"/>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16" name="Text 10">
            <a:extLst>
              <a:ext uri="{FF2B5EF4-FFF2-40B4-BE49-F238E27FC236}">
                <a16:creationId xmlns:a16="http://schemas.microsoft.com/office/drawing/2014/main" id="{C853C96D-B80F-00F5-6648-F851B88AFAC1}"/>
              </a:ext>
            </a:extLst>
          </p:cNvPr>
          <p:cNvSpPr/>
          <p:nvPr/>
        </p:nvSpPr>
        <p:spPr>
          <a:xfrm>
            <a:off x="835462" y="6880503"/>
            <a:ext cx="12959477" cy="763905"/>
          </a:xfrm>
          <a:prstGeom prst="rect">
            <a:avLst/>
          </a:prstGeom>
          <a:noFill/>
          <a:ln/>
        </p:spPr>
        <p:txBody>
          <a:bodyPr wrap="square" lIns="0" tIns="0" rIns="0" bIns="0" rtlCol="0" anchor="t"/>
          <a:lstStyle/>
          <a:p>
            <a:pPr marL="0" indent="0" algn="l">
              <a:lnSpc>
                <a:spcPts val="3000"/>
              </a:lnSpc>
              <a:buNone/>
            </a:pPr>
            <a:endParaRPr lang="en-US" sz="1850" dirty="0"/>
          </a:p>
        </p:txBody>
      </p:sp>
      <p:pic>
        <p:nvPicPr>
          <p:cNvPr id="20" name="Picture 19" descr="A chart with numbers and a number of days&#10;&#10;AI-generated content may be incorrect.">
            <a:extLst>
              <a:ext uri="{FF2B5EF4-FFF2-40B4-BE49-F238E27FC236}">
                <a16:creationId xmlns:a16="http://schemas.microsoft.com/office/drawing/2014/main" id="{E42887B4-4CCF-A7AB-C1AF-1AE93CABE766}"/>
              </a:ext>
            </a:extLst>
          </p:cNvPr>
          <p:cNvPicPr>
            <a:picLocks noChangeAspect="1"/>
          </p:cNvPicPr>
          <p:nvPr/>
        </p:nvPicPr>
        <p:blipFill>
          <a:blip r:embed="rId3"/>
          <a:stretch>
            <a:fillRect/>
          </a:stretch>
        </p:blipFill>
        <p:spPr>
          <a:xfrm>
            <a:off x="344109" y="2371552"/>
            <a:ext cx="6604248" cy="2899684"/>
          </a:xfrm>
          <a:prstGeom prst="rect">
            <a:avLst/>
          </a:prstGeom>
        </p:spPr>
      </p:pic>
      <p:pic>
        <p:nvPicPr>
          <p:cNvPr id="24" name="Picture 23" descr="A graph showing a number of blue and orange lines&#10;&#10;AI-generated content may be incorrect.">
            <a:extLst>
              <a:ext uri="{FF2B5EF4-FFF2-40B4-BE49-F238E27FC236}">
                <a16:creationId xmlns:a16="http://schemas.microsoft.com/office/drawing/2014/main" id="{FB8E9801-6BC1-3211-9210-D8BA914B7F73}"/>
              </a:ext>
            </a:extLst>
          </p:cNvPr>
          <p:cNvPicPr>
            <a:picLocks noChangeAspect="1"/>
          </p:cNvPicPr>
          <p:nvPr/>
        </p:nvPicPr>
        <p:blipFill>
          <a:blip r:embed="rId4"/>
          <a:stretch>
            <a:fillRect/>
          </a:stretch>
        </p:blipFill>
        <p:spPr>
          <a:xfrm>
            <a:off x="7464384" y="2417286"/>
            <a:ext cx="6676917" cy="2853950"/>
          </a:xfrm>
          <a:prstGeom prst="rect">
            <a:avLst/>
          </a:prstGeom>
        </p:spPr>
      </p:pic>
      <p:sp>
        <p:nvSpPr>
          <p:cNvPr id="4" name="Rectangle 3"/>
          <p:cNvSpPr/>
          <p:nvPr/>
        </p:nvSpPr>
        <p:spPr>
          <a:xfrm>
            <a:off x="835462" y="566655"/>
            <a:ext cx="10084786" cy="715581"/>
          </a:xfrm>
          <a:prstGeom prst="rect">
            <a:avLst/>
          </a:prstGeom>
        </p:spPr>
        <p:txBody>
          <a:bodyPr wrap="square">
            <a:spAutoFit/>
          </a:bodyPr>
          <a:lstStyle/>
          <a:p>
            <a:pPr>
              <a:lnSpc>
                <a:spcPts val="5200"/>
              </a:lnSpc>
            </a:pPr>
            <a:r>
              <a:rPr lang="en-US" sz="3200" dirty="0">
                <a:solidFill>
                  <a:srgbClr val="C6BFEE"/>
                </a:solidFill>
                <a:latin typeface="Prompt Medium" pitchFamily="34" charset="0"/>
                <a:ea typeface="Prompt Medium" pitchFamily="34" charset="-122"/>
                <a:cs typeface="Prompt Medium" pitchFamily="34" charset="-120"/>
              </a:rPr>
              <a:t>Exploratory Data Analysis &amp; Key Insights</a:t>
            </a:r>
            <a:endParaRPr lang="en-US" sz="3200" dirty="0"/>
          </a:p>
        </p:txBody>
      </p:sp>
    </p:spTree>
    <p:extLst>
      <p:ext uri="{BB962C8B-B14F-4D97-AF65-F5344CB8AC3E}">
        <p14:creationId xmlns:p14="http://schemas.microsoft.com/office/powerpoint/2010/main" val="1195477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27B31-5D84-3FA6-5B6D-F032B955FA6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C168E3D-61C5-CC32-5706-90D780B81841}"/>
              </a:ext>
            </a:extLst>
          </p:cNvPr>
          <p:cNvSpPr/>
          <p:nvPr/>
        </p:nvSpPr>
        <p:spPr>
          <a:xfrm>
            <a:off x="835462" y="656392"/>
            <a:ext cx="10626566" cy="662940"/>
          </a:xfrm>
          <a:prstGeom prst="rect">
            <a:avLst/>
          </a:prstGeom>
          <a:noFill/>
          <a:ln/>
        </p:spPr>
        <p:txBody>
          <a:bodyPr wrap="none" lIns="0" tIns="0" rIns="0" bIns="0" rtlCol="0" anchor="t"/>
          <a:lstStyle/>
          <a:p>
            <a:pPr algn="ctr">
              <a:spcAft>
                <a:spcPts val="1500"/>
              </a:spcAft>
              <a:buNone/>
            </a:pPr>
            <a:r>
              <a:rPr lang="en-US" sz="4150" dirty="0">
                <a:solidFill>
                  <a:srgbClr val="C6BFEE"/>
                </a:solidFill>
                <a:latin typeface="Prompt Medium" pitchFamily="34" charset="0"/>
                <a:ea typeface="Prompt Medium" pitchFamily="34" charset="-122"/>
                <a:cs typeface="Prompt Medium" pitchFamily="34" charset="-120"/>
              </a:rPr>
              <a:t> </a:t>
            </a:r>
            <a:r>
              <a:rPr lang="en-AU" sz="4400" b="1" i="0" dirty="0">
                <a:solidFill>
                  <a:srgbClr val="FFFFFF"/>
                </a:solidFill>
                <a:effectLst/>
                <a:latin typeface="Segoe UI" panose="020B0502040204020203" pitchFamily="34" charset="0"/>
              </a:rPr>
              <a:t>Cinema Combo Sales Analysis</a:t>
            </a:r>
          </a:p>
          <a:p>
            <a:pPr>
              <a:buNone/>
            </a:pPr>
            <a:endParaRPr lang="en-US" sz="4150" dirty="0"/>
          </a:p>
        </p:txBody>
      </p:sp>
      <p:sp>
        <p:nvSpPr>
          <p:cNvPr id="3" name="Text 1">
            <a:extLst>
              <a:ext uri="{FF2B5EF4-FFF2-40B4-BE49-F238E27FC236}">
                <a16:creationId xmlns:a16="http://schemas.microsoft.com/office/drawing/2014/main" id="{45FB53CC-49F7-9E8B-35A6-0803F71EBB7E}"/>
              </a:ext>
            </a:extLst>
          </p:cNvPr>
          <p:cNvSpPr/>
          <p:nvPr/>
        </p:nvSpPr>
        <p:spPr>
          <a:xfrm>
            <a:off x="835462" y="1796653"/>
            <a:ext cx="12959477" cy="763905"/>
          </a:xfrm>
          <a:prstGeom prst="rect">
            <a:avLst/>
          </a:prstGeom>
          <a:noFill/>
          <a:ln/>
        </p:spPr>
        <p:txBody>
          <a:bodyPr wrap="square" lIns="0" tIns="0" rIns="0" bIns="0" rtlCol="0" anchor="t"/>
          <a:lstStyle/>
          <a:p>
            <a:pPr algn="ctr">
              <a:spcAft>
                <a:spcPts val="3000"/>
              </a:spcAft>
              <a:buNone/>
            </a:pPr>
            <a:endParaRPr lang="en-AU" sz="2000" b="0" i="0" dirty="0">
              <a:solidFill>
                <a:srgbClr val="FFFFFF"/>
              </a:solidFill>
              <a:effectLst/>
              <a:latin typeface="Segoe UI" panose="020B0502040204020203" pitchFamily="34" charset="0"/>
            </a:endParaRPr>
          </a:p>
          <a:p>
            <a:pPr>
              <a:buNone/>
            </a:pPr>
            <a:r>
              <a:rPr lang="en-AU" sz="2000" dirty="0"/>
              <a:t/>
            </a:r>
            <a:br>
              <a:rPr lang="en-AU" sz="2000" dirty="0"/>
            </a:br>
            <a:endParaRPr lang="en-US" sz="1850" dirty="0"/>
          </a:p>
        </p:txBody>
      </p:sp>
      <p:sp>
        <p:nvSpPr>
          <p:cNvPr id="5" name="Text 2">
            <a:extLst>
              <a:ext uri="{FF2B5EF4-FFF2-40B4-BE49-F238E27FC236}">
                <a16:creationId xmlns:a16="http://schemas.microsoft.com/office/drawing/2014/main" id="{B64CF6D9-148B-28E5-B6A8-3EFB95B26178}"/>
              </a:ext>
            </a:extLst>
          </p:cNvPr>
          <p:cNvSpPr/>
          <p:nvPr/>
        </p:nvSpPr>
        <p:spPr>
          <a:xfrm>
            <a:off x="835462" y="5466157"/>
            <a:ext cx="5454173" cy="966789"/>
          </a:xfrm>
          <a:prstGeom prst="rect">
            <a:avLst/>
          </a:prstGeom>
          <a:noFill/>
          <a:ln/>
        </p:spPr>
        <p:txBody>
          <a:bodyPr wrap="square" lIns="0" tIns="0" rIns="0" bIns="0" rtlCol="0" anchor="t"/>
          <a:lstStyle/>
          <a:p>
            <a:pPr algn="ctr">
              <a:spcAft>
                <a:spcPts val="2250"/>
              </a:spcAft>
              <a:buNone/>
            </a:pPr>
            <a:r>
              <a:rPr lang="en-AU" sz="2400" b="1" dirty="0">
                <a:solidFill>
                  <a:srgbClr val="764BA2"/>
                </a:solidFill>
                <a:latin typeface="Segoe UI" panose="020B0502040204020203" pitchFamily="34" charset="0"/>
              </a:rPr>
              <a:t>Monthly combo count comparison (2023 vs 2024)</a:t>
            </a:r>
          </a:p>
          <a:p>
            <a:pPr>
              <a:buNone/>
            </a:pPr>
            <a:r>
              <a:rPr lang="en-AU" sz="2400" dirty="0"/>
              <a:t/>
            </a:r>
            <a:br>
              <a:rPr lang="en-AU" sz="2400" dirty="0"/>
            </a:br>
            <a:endParaRPr lang="en-AU" sz="2400" dirty="0"/>
          </a:p>
          <a:p>
            <a:pPr>
              <a:buNone/>
            </a:pPr>
            <a:endParaRPr lang="en-AU" sz="2400" b="1" i="0" dirty="0">
              <a:solidFill>
                <a:srgbClr val="764BA2"/>
              </a:solidFill>
              <a:effectLst/>
              <a:latin typeface="Segoe UI" panose="020B0502040204020203" pitchFamily="34" charset="0"/>
            </a:endParaRPr>
          </a:p>
        </p:txBody>
      </p:sp>
      <p:sp>
        <p:nvSpPr>
          <p:cNvPr id="6" name="Text 3">
            <a:extLst>
              <a:ext uri="{FF2B5EF4-FFF2-40B4-BE49-F238E27FC236}">
                <a16:creationId xmlns:a16="http://schemas.microsoft.com/office/drawing/2014/main" id="{2B43C8BD-19AD-24CA-7495-38FB8B604142}"/>
              </a:ext>
            </a:extLst>
          </p:cNvPr>
          <p:cNvSpPr/>
          <p:nvPr/>
        </p:nvSpPr>
        <p:spPr>
          <a:xfrm>
            <a:off x="1254320" y="5791378"/>
            <a:ext cx="4374491" cy="763905"/>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9" name="Text 5">
            <a:extLst>
              <a:ext uri="{FF2B5EF4-FFF2-40B4-BE49-F238E27FC236}">
                <a16:creationId xmlns:a16="http://schemas.microsoft.com/office/drawing/2014/main" id="{4091E80A-5837-EA5B-1AFB-F5F0DA2FA37F}"/>
              </a:ext>
            </a:extLst>
          </p:cNvPr>
          <p:cNvSpPr/>
          <p:nvPr/>
        </p:nvSpPr>
        <p:spPr>
          <a:xfrm>
            <a:off x="4149923" y="5466159"/>
            <a:ext cx="3016091" cy="1145858"/>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11" name="Text 6">
            <a:extLst>
              <a:ext uri="{FF2B5EF4-FFF2-40B4-BE49-F238E27FC236}">
                <a16:creationId xmlns:a16="http://schemas.microsoft.com/office/drawing/2014/main" id="{46954ABB-725F-B3D3-C428-C004E57A3813}"/>
              </a:ext>
            </a:extLst>
          </p:cNvPr>
          <p:cNvSpPr/>
          <p:nvPr/>
        </p:nvSpPr>
        <p:spPr>
          <a:xfrm>
            <a:off x="7464385" y="4991457"/>
            <a:ext cx="2912745" cy="331589"/>
          </a:xfrm>
          <a:prstGeom prst="rect">
            <a:avLst/>
          </a:prstGeom>
          <a:noFill/>
          <a:ln/>
        </p:spPr>
        <p:txBody>
          <a:bodyPr wrap="none" lIns="0" tIns="0" rIns="0" bIns="0" rtlCol="0" anchor="t"/>
          <a:lstStyle/>
          <a:p>
            <a:pPr marL="0" indent="0" algn="l">
              <a:lnSpc>
                <a:spcPts val="2600"/>
              </a:lnSpc>
              <a:buNone/>
            </a:pPr>
            <a:endParaRPr lang="en-US" sz="2050" dirty="0"/>
          </a:p>
        </p:txBody>
      </p:sp>
      <p:sp>
        <p:nvSpPr>
          <p:cNvPr id="12" name="Text 7">
            <a:extLst>
              <a:ext uri="{FF2B5EF4-FFF2-40B4-BE49-F238E27FC236}">
                <a16:creationId xmlns:a16="http://schemas.microsoft.com/office/drawing/2014/main" id="{A2B2C951-95F4-6605-EC09-03EEBE8BA17F}"/>
              </a:ext>
            </a:extLst>
          </p:cNvPr>
          <p:cNvSpPr/>
          <p:nvPr/>
        </p:nvSpPr>
        <p:spPr>
          <a:xfrm>
            <a:off x="7464385" y="5466159"/>
            <a:ext cx="6464266" cy="763905"/>
          </a:xfrm>
          <a:prstGeom prst="rect">
            <a:avLst/>
          </a:prstGeom>
          <a:noFill/>
          <a:ln/>
        </p:spPr>
        <p:txBody>
          <a:bodyPr wrap="square" lIns="0" tIns="0" rIns="0" bIns="0" rtlCol="0" anchor="t"/>
          <a:lstStyle/>
          <a:p>
            <a:pPr algn="ctr">
              <a:spcAft>
                <a:spcPts val="2250"/>
              </a:spcAft>
              <a:buNone/>
            </a:pPr>
            <a:r>
              <a:rPr lang="en-AU" sz="2400" b="1" i="0" dirty="0">
                <a:solidFill>
                  <a:srgbClr val="764BA2"/>
                </a:solidFill>
                <a:effectLst/>
                <a:latin typeface="Segoe UI" panose="020B0502040204020203" pitchFamily="34" charset="0"/>
              </a:rPr>
              <a:t>      Demographic Diversity &amp; Language </a:t>
            </a:r>
            <a:r>
              <a:rPr lang="en-AU" sz="2400" b="1" i="0" dirty="0" smtClean="0">
                <a:solidFill>
                  <a:srgbClr val="764BA2"/>
                </a:solidFill>
                <a:effectLst/>
                <a:latin typeface="Segoe UI" panose="020B0502040204020203" pitchFamily="34" charset="0"/>
              </a:rPr>
              <a:t>Audience</a:t>
            </a:r>
            <a:endParaRPr lang="en-AU" sz="2400" b="1" i="0" dirty="0">
              <a:solidFill>
                <a:srgbClr val="764BA2"/>
              </a:solidFill>
              <a:effectLst/>
              <a:latin typeface="Segoe UI" panose="020B0502040204020203" pitchFamily="34" charset="0"/>
            </a:endParaRPr>
          </a:p>
          <a:p>
            <a:pPr>
              <a:buNone/>
            </a:pPr>
            <a:r>
              <a:rPr lang="en-AU" sz="2400" dirty="0"/>
              <a:t/>
            </a:r>
            <a:br>
              <a:rPr lang="en-AU" sz="2400" dirty="0"/>
            </a:br>
            <a:endParaRPr lang="en-US" sz="1850" dirty="0"/>
          </a:p>
        </p:txBody>
      </p:sp>
      <p:sp>
        <p:nvSpPr>
          <p:cNvPr id="14" name="Text 8">
            <a:extLst>
              <a:ext uri="{FF2B5EF4-FFF2-40B4-BE49-F238E27FC236}">
                <a16:creationId xmlns:a16="http://schemas.microsoft.com/office/drawing/2014/main" id="{4F1B5E71-5A33-C700-5DBE-05A54A969B05}"/>
              </a:ext>
            </a:extLst>
          </p:cNvPr>
          <p:cNvSpPr/>
          <p:nvPr/>
        </p:nvSpPr>
        <p:spPr>
          <a:xfrm>
            <a:off x="10778847" y="4991457"/>
            <a:ext cx="2846427" cy="331589"/>
          </a:xfrm>
          <a:prstGeom prst="rect">
            <a:avLst/>
          </a:prstGeom>
          <a:noFill/>
          <a:ln/>
        </p:spPr>
        <p:txBody>
          <a:bodyPr wrap="none" lIns="0" tIns="0" rIns="0" bIns="0" rtlCol="0" anchor="t"/>
          <a:lstStyle/>
          <a:p>
            <a:pPr marL="0" indent="0" algn="l">
              <a:lnSpc>
                <a:spcPts val="2600"/>
              </a:lnSpc>
              <a:buNone/>
            </a:pPr>
            <a:endParaRPr lang="en-US" sz="2050" dirty="0"/>
          </a:p>
        </p:txBody>
      </p:sp>
      <p:sp>
        <p:nvSpPr>
          <p:cNvPr id="15" name="Text 9">
            <a:extLst>
              <a:ext uri="{FF2B5EF4-FFF2-40B4-BE49-F238E27FC236}">
                <a16:creationId xmlns:a16="http://schemas.microsoft.com/office/drawing/2014/main" id="{3257645D-6EE2-948F-FE54-480C41AD4D33}"/>
              </a:ext>
            </a:extLst>
          </p:cNvPr>
          <p:cNvSpPr/>
          <p:nvPr/>
        </p:nvSpPr>
        <p:spPr>
          <a:xfrm>
            <a:off x="8524415" y="5466159"/>
            <a:ext cx="5270524" cy="1145858"/>
          </a:xfrm>
          <a:prstGeom prst="rect">
            <a:avLst/>
          </a:prstGeom>
          <a:noFill/>
          <a:ln/>
        </p:spPr>
        <p:txBody>
          <a:bodyPr wrap="square" lIns="0" tIns="0" rIns="0" bIns="0" rtlCol="0" anchor="t"/>
          <a:lstStyle/>
          <a:p>
            <a:pPr>
              <a:lnSpc>
                <a:spcPts val="3000"/>
              </a:lnSpc>
            </a:pPr>
            <a:endParaRPr lang="en-US" sz="1850" dirty="0"/>
          </a:p>
        </p:txBody>
      </p:sp>
      <p:sp>
        <p:nvSpPr>
          <p:cNvPr id="16" name="Text 10">
            <a:extLst>
              <a:ext uri="{FF2B5EF4-FFF2-40B4-BE49-F238E27FC236}">
                <a16:creationId xmlns:a16="http://schemas.microsoft.com/office/drawing/2014/main" id="{E47FF3BA-7A8A-15D4-3BCE-A5818AFAC8BE}"/>
              </a:ext>
            </a:extLst>
          </p:cNvPr>
          <p:cNvSpPr/>
          <p:nvPr/>
        </p:nvSpPr>
        <p:spPr>
          <a:xfrm>
            <a:off x="835462" y="6880503"/>
            <a:ext cx="12959477" cy="763905"/>
          </a:xfrm>
          <a:prstGeom prst="rect">
            <a:avLst/>
          </a:prstGeom>
          <a:noFill/>
          <a:ln/>
        </p:spPr>
        <p:txBody>
          <a:bodyPr wrap="square" lIns="0" tIns="0" rIns="0" bIns="0" rtlCol="0" anchor="t"/>
          <a:lstStyle/>
          <a:p>
            <a:pPr marL="0" indent="0" algn="l">
              <a:lnSpc>
                <a:spcPts val="3000"/>
              </a:lnSpc>
              <a:buNone/>
            </a:pPr>
            <a:endParaRPr lang="en-US" sz="1850" dirty="0"/>
          </a:p>
        </p:txBody>
      </p:sp>
      <p:pic>
        <p:nvPicPr>
          <p:cNvPr id="7" name="Picture 6" descr="A graph of a number of bars&#10;&#10;AI-generated content may be incorrect.">
            <a:extLst>
              <a:ext uri="{FF2B5EF4-FFF2-40B4-BE49-F238E27FC236}">
                <a16:creationId xmlns:a16="http://schemas.microsoft.com/office/drawing/2014/main" id="{AEA7EC1E-C17B-F3CA-7A41-F75586680756}"/>
              </a:ext>
            </a:extLst>
          </p:cNvPr>
          <p:cNvPicPr>
            <a:picLocks noChangeAspect="1"/>
          </p:cNvPicPr>
          <p:nvPr/>
        </p:nvPicPr>
        <p:blipFill>
          <a:blip r:embed="rId3"/>
          <a:stretch>
            <a:fillRect/>
          </a:stretch>
        </p:blipFill>
        <p:spPr>
          <a:xfrm>
            <a:off x="168551" y="2414003"/>
            <a:ext cx="6894116" cy="2873083"/>
          </a:xfrm>
          <a:prstGeom prst="rect">
            <a:avLst/>
          </a:prstGeom>
        </p:spPr>
      </p:pic>
      <p:pic>
        <p:nvPicPr>
          <p:cNvPr id="19" name="Picture 18" descr="A graph showing a number of people&#10;&#10;AI-generated content may be incorrect.">
            <a:extLst>
              <a:ext uri="{FF2B5EF4-FFF2-40B4-BE49-F238E27FC236}">
                <a16:creationId xmlns:a16="http://schemas.microsoft.com/office/drawing/2014/main" id="{F829188E-595E-28E2-592A-A40DAAFFC54A}"/>
              </a:ext>
            </a:extLst>
          </p:cNvPr>
          <p:cNvPicPr>
            <a:picLocks noChangeAspect="1"/>
          </p:cNvPicPr>
          <p:nvPr/>
        </p:nvPicPr>
        <p:blipFill>
          <a:blip r:embed="rId4"/>
          <a:stretch>
            <a:fillRect/>
          </a:stretch>
        </p:blipFill>
        <p:spPr>
          <a:xfrm>
            <a:off x="7464385" y="2404609"/>
            <a:ext cx="6774709" cy="2955467"/>
          </a:xfrm>
          <a:prstGeom prst="rect">
            <a:avLst/>
          </a:prstGeom>
        </p:spPr>
      </p:pic>
    </p:spTree>
    <p:extLst>
      <p:ext uri="{BB962C8B-B14F-4D97-AF65-F5344CB8AC3E}">
        <p14:creationId xmlns:p14="http://schemas.microsoft.com/office/powerpoint/2010/main" val="6131048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D3A75-B05C-EE69-F63D-622AF5EC392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DEC091B-5BFC-A02B-CCC2-CFA0FFFED725}"/>
              </a:ext>
            </a:extLst>
          </p:cNvPr>
          <p:cNvSpPr/>
          <p:nvPr/>
        </p:nvSpPr>
        <p:spPr>
          <a:xfrm>
            <a:off x="835462" y="656392"/>
            <a:ext cx="10626566" cy="662940"/>
          </a:xfrm>
          <a:prstGeom prst="rect">
            <a:avLst/>
          </a:prstGeom>
          <a:noFill/>
          <a:ln/>
        </p:spPr>
        <p:txBody>
          <a:bodyPr wrap="none" lIns="0" tIns="0" rIns="0" bIns="0" rtlCol="0" anchor="t"/>
          <a:lstStyle/>
          <a:p>
            <a:pPr algn="ctr">
              <a:spcAft>
                <a:spcPts val="1500"/>
              </a:spcAft>
              <a:buNone/>
            </a:pPr>
            <a:r>
              <a:rPr lang="en-US" sz="4150" dirty="0">
                <a:solidFill>
                  <a:srgbClr val="C6BFEE"/>
                </a:solidFill>
                <a:latin typeface="Prompt Medium" pitchFamily="34" charset="0"/>
                <a:ea typeface="Prompt Medium" pitchFamily="34" charset="-122"/>
                <a:cs typeface="Prompt Medium" pitchFamily="34" charset="-120"/>
              </a:rPr>
              <a:t> </a:t>
            </a:r>
            <a:r>
              <a:rPr lang="en-AU" sz="4400" b="1" i="0" dirty="0">
                <a:solidFill>
                  <a:srgbClr val="FFFFFF"/>
                </a:solidFill>
                <a:effectLst/>
                <a:latin typeface="Segoe UI" panose="020B0502040204020203" pitchFamily="34" charset="0"/>
              </a:rPr>
              <a:t>Cinema Combo Sales Analysis</a:t>
            </a:r>
          </a:p>
          <a:p>
            <a:pPr>
              <a:buNone/>
            </a:pPr>
            <a:endParaRPr lang="en-US" sz="4150" dirty="0"/>
          </a:p>
        </p:txBody>
      </p:sp>
      <p:sp>
        <p:nvSpPr>
          <p:cNvPr id="3" name="Text 1">
            <a:extLst>
              <a:ext uri="{FF2B5EF4-FFF2-40B4-BE49-F238E27FC236}">
                <a16:creationId xmlns:a16="http://schemas.microsoft.com/office/drawing/2014/main" id="{4D6CF2E9-8854-DE4B-5EAD-3DEA8E3A1D8F}"/>
              </a:ext>
            </a:extLst>
          </p:cNvPr>
          <p:cNvSpPr/>
          <p:nvPr/>
        </p:nvSpPr>
        <p:spPr>
          <a:xfrm>
            <a:off x="835462" y="1796653"/>
            <a:ext cx="12959477" cy="763905"/>
          </a:xfrm>
          <a:prstGeom prst="rect">
            <a:avLst/>
          </a:prstGeom>
          <a:noFill/>
          <a:ln/>
        </p:spPr>
        <p:txBody>
          <a:bodyPr wrap="square" lIns="0" tIns="0" rIns="0" bIns="0" rtlCol="0" anchor="t"/>
          <a:lstStyle/>
          <a:p>
            <a:pPr algn="ctr">
              <a:spcAft>
                <a:spcPts val="3000"/>
              </a:spcAft>
              <a:buNone/>
            </a:pPr>
            <a:endParaRPr lang="en-AU" sz="2000" b="0" i="0" dirty="0">
              <a:solidFill>
                <a:srgbClr val="FFFFFF"/>
              </a:solidFill>
              <a:effectLst/>
              <a:latin typeface="Segoe UI" panose="020B0502040204020203" pitchFamily="34" charset="0"/>
            </a:endParaRPr>
          </a:p>
          <a:p>
            <a:pPr>
              <a:buNone/>
            </a:pPr>
            <a:r>
              <a:rPr lang="en-AU" sz="2000" dirty="0"/>
              <a:t/>
            </a:r>
            <a:br>
              <a:rPr lang="en-AU" sz="2000" dirty="0"/>
            </a:br>
            <a:endParaRPr lang="en-US" sz="1850" dirty="0"/>
          </a:p>
        </p:txBody>
      </p:sp>
      <p:sp>
        <p:nvSpPr>
          <p:cNvPr id="5" name="Text 2">
            <a:extLst>
              <a:ext uri="{FF2B5EF4-FFF2-40B4-BE49-F238E27FC236}">
                <a16:creationId xmlns:a16="http://schemas.microsoft.com/office/drawing/2014/main" id="{36C82014-7ED4-E476-6B4C-4D82287755E5}"/>
              </a:ext>
            </a:extLst>
          </p:cNvPr>
          <p:cNvSpPr/>
          <p:nvPr/>
        </p:nvSpPr>
        <p:spPr>
          <a:xfrm>
            <a:off x="368841" y="4991457"/>
            <a:ext cx="5454173" cy="675394"/>
          </a:xfrm>
          <a:prstGeom prst="rect">
            <a:avLst/>
          </a:prstGeom>
          <a:noFill/>
          <a:ln/>
        </p:spPr>
        <p:txBody>
          <a:bodyPr wrap="square" lIns="0" tIns="0" rIns="0" bIns="0" rtlCol="0" anchor="t"/>
          <a:lstStyle/>
          <a:p>
            <a:pPr algn="ctr">
              <a:spcAft>
                <a:spcPts val="2250"/>
              </a:spcAft>
              <a:buNone/>
            </a:pPr>
            <a:r>
              <a:rPr lang="en-AU" sz="2400" b="1" i="0" dirty="0">
                <a:solidFill>
                  <a:srgbClr val="764BA2"/>
                </a:solidFill>
                <a:effectLst/>
                <a:latin typeface="Segoe UI" panose="020B0502040204020203" pitchFamily="34" charset="0"/>
              </a:rPr>
              <a:t>Genre </a:t>
            </a:r>
            <a:r>
              <a:rPr lang="en-AU" sz="2400" b="1" i="0" dirty="0" smtClean="0">
                <a:solidFill>
                  <a:srgbClr val="764BA2"/>
                </a:solidFill>
                <a:effectLst/>
                <a:latin typeface="Segoe UI" panose="020B0502040204020203" pitchFamily="34" charset="0"/>
              </a:rPr>
              <a:t>Performance</a:t>
            </a:r>
            <a:r>
              <a:rPr lang="en-AU" sz="2400" dirty="0"/>
              <a:t/>
            </a:r>
            <a:br>
              <a:rPr lang="en-AU" sz="2400" dirty="0"/>
            </a:br>
            <a:endParaRPr lang="en-AU" sz="2400" b="1" i="0" dirty="0">
              <a:solidFill>
                <a:srgbClr val="764BA2"/>
              </a:solidFill>
              <a:effectLst/>
              <a:latin typeface="Segoe UI" panose="020B0502040204020203" pitchFamily="34" charset="0"/>
            </a:endParaRPr>
          </a:p>
        </p:txBody>
      </p:sp>
      <p:sp>
        <p:nvSpPr>
          <p:cNvPr id="6" name="Text 3">
            <a:extLst>
              <a:ext uri="{FF2B5EF4-FFF2-40B4-BE49-F238E27FC236}">
                <a16:creationId xmlns:a16="http://schemas.microsoft.com/office/drawing/2014/main" id="{3F6DD4C3-C829-FBE1-9A28-5558FEB02742}"/>
              </a:ext>
            </a:extLst>
          </p:cNvPr>
          <p:cNvSpPr/>
          <p:nvPr/>
        </p:nvSpPr>
        <p:spPr>
          <a:xfrm>
            <a:off x="1254320" y="5791378"/>
            <a:ext cx="4374491" cy="763905"/>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9" name="Text 5">
            <a:extLst>
              <a:ext uri="{FF2B5EF4-FFF2-40B4-BE49-F238E27FC236}">
                <a16:creationId xmlns:a16="http://schemas.microsoft.com/office/drawing/2014/main" id="{A28434A2-D5BD-AE50-8BD4-409E03097D7D}"/>
              </a:ext>
            </a:extLst>
          </p:cNvPr>
          <p:cNvSpPr/>
          <p:nvPr/>
        </p:nvSpPr>
        <p:spPr>
          <a:xfrm>
            <a:off x="4149923" y="5466159"/>
            <a:ext cx="3016091" cy="1145858"/>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11" name="Text 6">
            <a:extLst>
              <a:ext uri="{FF2B5EF4-FFF2-40B4-BE49-F238E27FC236}">
                <a16:creationId xmlns:a16="http://schemas.microsoft.com/office/drawing/2014/main" id="{149664EF-4491-3E8D-5931-2FE38DD0C170}"/>
              </a:ext>
            </a:extLst>
          </p:cNvPr>
          <p:cNvSpPr/>
          <p:nvPr/>
        </p:nvSpPr>
        <p:spPr>
          <a:xfrm>
            <a:off x="7464385" y="4991457"/>
            <a:ext cx="2912745" cy="331589"/>
          </a:xfrm>
          <a:prstGeom prst="rect">
            <a:avLst/>
          </a:prstGeom>
          <a:noFill/>
          <a:ln/>
        </p:spPr>
        <p:txBody>
          <a:bodyPr wrap="none" lIns="0" tIns="0" rIns="0" bIns="0" rtlCol="0" anchor="t"/>
          <a:lstStyle/>
          <a:p>
            <a:pPr marL="0" indent="0" algn="l">
              <a:lnSpc>
                <a:spcPts val="2600"/>
              </a:lnSpc>
              <a:buNone/>
            </a:pPr>
            <a:endParaRPr lang="en-US" sz="2050" dirty="0"/>
          </a:p>
        </p:txBody>
      </p:sp>
      <p:sp>
        <p:nvSpPr>
          <p:cNvPr id="12" name="Text 7">
            <a:extLst>
              <a:ext uri="{FF2B5EF4-FFF2-40B4-BE49-F238E27FC236}">
                <a16:creationId xmlns:a16="http://schemas.microsoft.com/office/drawing/2014/main" id="{F44B8FFF-0110-E089-A667-E796683B7DFA}"/>
              </a:ext>
            </a:extLst>
          </p:cNvPr>
          <p:cNvSpPr/>
          <p:nvPr/>
        </p:nvSpPr>
        <p:spPr>
          <a:xfrm>
            <a:off x="7464385" y="4943131"/>
            <a:ext cx="6549327" cy="1286934"/>
          </a:xfrm>
          <a:prstGeom prst="rect">
            <a:avLst/>
          </a:prstGeom>
          <a:noFill/>
          <a:ln/>
        </p:spPr>
        <p:txBody>
          <a:bodyPr wrap="square" lIns="0" tIns="0" rIns="0" bIns="0" rtlCol="0" anchor="t"/>
          <a:lstStyle/>
          <a:p>
            <a:pPr algn="ctr">
              <a:spcAft>
                <a:spcPts val="2250"/>
              </a:spcAft>
              <a:buNone/>
            </a:pPr>
            <a:r>
              <a:rPr lang="en-AU" sz="2400" b="1" i="0" dirty="0">
                <a:solidFill>
                  <a:srgbClr val="764BA2"/>
                </a:solidFill>
                <a:effectLst/>
                <a:latin typeface="Segoe UI" panose="020B0502040204020203" pitchFamily="34" charset="0"/>
              </a:rPr>
              <a:t>Weekly Revenue Performance Analysis</a:t>
            </a:r>
          </a:p>
          <a:p>
            <a:pPr>
              <a:buNone/>
            </a:pPr>
            <a:r>
              <a:rPr lang="en-AU" sz="2400" dirty="0"/>
              <a:t/>
            </a:r>
            <a:br>
              <a:rPr lang="en-AU" sz="2400" dirty="0"/>
            </a:br>
            <a:endParaRPr lang="en-US" sz="1850" dirty="0"/>
          </a:p>
        </p:txBody>
      </p:sp>
      <p:sp>
        <p:nvSpPr>
          <p:cNvPr id="14" name="Text 8">
            <a:extLst>
              <a:ext uri="{FF2B5EF4-FFF2-40B4-BE49-F238E27FC236}">
                <a16:creationId xmlns:a16="http://schemas.microsoft.com/office/drawing/2014/main" id="{550C85C3-A143-F1F8-DC97-3A395B21701B}"/>
              </a:ext>
            </a:extLst>
          </p:cNvPr>
          <p:cNvSpPr/>
          <p:nvPr/>
        </p:nvSpPr>
        <p:spPr>
          <a:xfrm>
            <a:off x="10778847" y="4991457"/>
            <a:ext cx="2846427" cy="331589"/>
          </a:xfrm>
          <a:prstGeom prst="rect">
            <a:avLst/>
          </a:prstGeom>
          <a:noFill/>
          <a:ln/>
        </p:spPr>
        <p:txBody>
          <a:bodyPr wrap="none" lIns="0" tIns="0" rIns="0" bIns="0" rtlCol="0" anchor="t"/>
          <a:lstStyle/>
          <a:p>
            <a:pPr marL="0" indent="0" algn="l">
              <a:lnSpc>
                <a:spcPts val="2600"/>
              </a:lnSpc>
              <a:buNone/>
            </a:pPr>
            <a:endParaRPr lang="en-US" sz="2050" dirty="0"/>
          </a:p>
        </p:txBody>
      </p:sp>
      <p:sp>
        <p:nvSpPr>
          <p:cNvPr id="15" name="Text 9">
            <a:extLst>
              <a:ext uri="{FF2B5EF4-FFF2-40B4-BE49-F238E27FC236}">
                <a16:creationId xmlns:a16="http://schemas.microsoft.com/office/drawing/2014/main" id="{C0CF3446-B008-4B65-D6EE-22C51406396C}"/>
              </a:ext>
            </a:extLst>
          </p:cNvPr>
          <p:cNvSpPr/>
          <p:nvPr/>
        </p:nvSpPr>
        <p:spPr>
          <a:xfrm>
            <a:off x="10885216" y="5791083"/>
            <a:ext cx="3016091" cy="1145858"/>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16" name="Text 10">
            <a:extLst>
              <a:ext uri="{FF2B5EF4-FFF2-40B4-BE49-F238E27FC236}">
                <a16:creationId xmlns:a16="http://schemas.microsoft.com/office/drawing/2014/main" id="{55A38363-A124-D08F-8BDA-F610F2903351}"/>
              </a:ext>
            </a:extLst>
          </p:cNvPr>
          <p:cNvSpPr/>
          <p:nvPr/>
        </p:nvSpPr>
        <p:spPr>
          <a:xfrm>
            <a:off x="835462" y="6880503"/>
            <a:ext cx="12959477" cy="763905"/>
          </a:xfrm>
          <a:prstGeom prst="rect">
            <a:avLst/>
          </a:prstGeom>
          <a:noFill/>
          <a:ln/>
        </p:spPr>
        <p:txBody>
          <a:bodyPr wrap="square" lIns="0" tIns="0" rIns="0" bIns="0" rtlCol="0" anchor="t"/>
          <a:lstStyle/>
          <a:p>
            <a:pPr marL="0" indent="0" algn="l">
              <a:lnSpc>
                <a:spcPts val="3000"/>
              </a:lnSpc>
              <a:buNone/>
            </a:pPr>
            <a:endParaRPr lang="en-US" sz="1850" dirty="0"/>
          </a:p>
        </p:txBody>
      </p:sp>
      <p:pic>
        <p:nvPicPr>
          <p:cNvPr id="8" name="Picture 7" descr="A screenshot of a chart&#10;&#10;AI-generated content may be incorrect.">
            <a:extLst>
              <a:ext uri="{FF2B5EF4-FFF2-40B4-BE49-F238E27FC236}">
                <a16:creationId xmlns:a16="http://schemas.microsoft.com/office/drawing/2014/main" id="{1B02AD60-DFE4-C00D-2BD0-3D2E2A343BB7}"/>
              </a:ext>
            </a:extLst>
          </p:cNvPr>
          <p:cNvPicPr>
            <a:picLocks noChangeAspect="1"/>
          </p:cNvPicPr>
          <p:nvPr/>
        </p:nvPicPr>
        <p:blipFill>
          <a:blip r:embed="rId3"/>
          <a:stretch>
            <a:fillRect/>
          </a:stretch>
        </p:blipFill>
        <p:spPr>
          <a:xfrm>
            <a:off x="178661" y="1834955"/>
            <a:ext cx="6806930" cy="2892250"/>
          </a:xfrm>
          <a:prstGeom prst="rect">
            <a:avLst/>
          </a:prstGeom>
        </p:spPr>
      </p:pic>
      <p:pic>
        <p:nvPicPr>
          <p:cNvPr id="19" name="Picture 18" descr="A graph of blue and orange bars&#10;&#10;AI-generated content may be incorrect.">
            <a:extLst>
              <a:ext uri="{FF2B5EF4-FFF2-40B4-BE49-F238E27FC236}">
                <a16:creationId xmlns:a16="http://schemas.microsoft.com/office/drawing/2014/main" id="{9221897E-CEAE-D98E-6308-DC2BA7D93BD0}"/>
              </a:ext>
            </a:extLst>
          </p:cNvPr>
          <p:cNvPicPr>
            <a:picLocks noChangeAspect="1"/>
          </p:cNvPicPr>
          <p:nvPr/>
        </p:nvPicPr>
        <p:blipFill>
          <a:blip r:embed="rId4"/>
          <a:stretch>
            <a:fillRect/>
          </a:stretch>
        </p:blipFill>
        <p:spPr>
          <a:xfrm>
            <a:off x="7506290" y="1834955"/>
            <a:ext cx="6722699" cy="2839689"/>
          </a:xfrm>
          <a:prstGeom prst="rect">
            <a:avLst/>
          </a:prstGeom>
        </p:spPr>
      </p:pic>
    </p:spTree>
    <p:extLst>
      <p:ext uri="{BB962C8B-B14F-4D97-AF65-F5344CB8AC3E}">
        <p14:creationId xmlns:p14="http://schemas.microsoft.com/office/powerpoint/2010/main" val="766336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5084" y="669012"/>
            <a:ext cx="4286845" cy="535900"/>
          </a:xfrm>
          <a:prstGeom prst="rect">
            <a:avLst/>
          </a:prstGeom>
          <a:noFill/>
          <a:ln/>
        </p:spPr>
        <p:txBody>
          <a:bodyPr wrap="none" lIns="0" tIns="0" rIns="0" bIns="0" rtlCol="0" anchor="t"/>
          <a:lstStyle/>
          <a:p>
            <a:pPr marL="0" indent="0" algn="l">
              <a:lnSpc>
                <a:spcPts val="4200"/>
              </a:lnSpc>
              <a:buNone/>
            </a:pPr>
            <a:r>
              <a:rPr lang="en-US" sz="3350" dirty="0">
                <a:solidFill>
                  <a:srgbClr val="C6BFEE"/>
                </a:solidFill>
                <a:latin typeface="Prompt Medium" pitchFamily="34" charset="0"/>
                <a:ea typeface="Prompt Medium" pitchFamily="34" charset="-122"/>
                <a:cs typeface="Prompt Medium" pitchFamily="34" charset="-120"/>
              </a:rPr>
              <a:t>Proposed Solutions</a:t>
            </a:r>
            <a:endParaRPr lang="en-US" sz="3350" dirty="0"/>
          </a:p>
        </p:txBody>
      </p:sp>
      <p:pic>
        <p:nvPicPr>
          <p:cNvPr id="4" name="Image 1" descr="preencoded.png"/>
          <p:cNvPicPr>
            <a:picLocks noChangeAspect="1"/>
          </p:cNvPicPr>
          <p:nvPr/>
        </p:nvPicPr>
        <p:blipFill>
          <a:blip r:embed="rId4"/>
          <a:stretch>
            <a:fillRect/>
          </a:stretch>
        </p:blipFill>
        <p:spPr>
          <a:xfrm>
            <a:off x="675084" y="1494234"/>
            <a:ext cx="964525" cy="1157407"/>
          </a:xfrm>
          <a:prstGeom prst="rect">
            <a:avLst/>
          </a:prstGeom>
        </p:spPr>
      </p:pic>
      <p:sp>
        <p:nvSpPr>
          <p:cNvPr id="5" name="Text 1"/>
          <p:cNvSpPr/>
          <p:nvPr/>
        </p:nvSpPr>
        <p:spPr>
          <a:xfrm>
            <a:off x="1928932" y="1687116"/>
            <a:ext cx="2171105" cy="267891"/>
          </a:xfrm>
          <a:prstGeom prst="rect">
            <a:avLst/>
          </a:prstGeom>
          <a:noFill/>
          <a:ln/>
        </p:spPr>
        <p:txBody>
          <a:bodyPr wrap="none" lIns="0" tIns="0" rIns="0" bIns="0" rtlCol="0" anchor="t"/>
          <a:lstStyle/>
          <a:p>
            <a:pPr marL="0" indent="0" algn="l">
              <a:lnSpc>
                <a:spcPts val="2100"/>
              </a:lnSpc>
              <a:buNone/>
            </a:pPr>
            <a:r>
              <a:rPr lang="en-US" sz="1650" dirty="0">
                <a:solidFill>
                  <a:srgbClr val="DAD8E9"/>
                </a:solidFill>
                <a:latin typeface="Prompt Medium" pitchFamily="34" charset="0"/>
                <a:ea typeface="Prompt Medium" pitchFamily="34" charset="-122"/>
                <a:cs typeface="Prompt Medium" pitchFamily="34" charset="-120"/>
              </a:rPr>
              <a:t>Revenue Forecasting</a:t>
            </a:r>
            <a:endParaRPr lang="en-US" sz="1650" dirty="0"/>
          </a:p>
        </p:txBody>
      </p:sp>
      <p:sp>
        <p:nvSpPr>
          <p:cNvPr id="6" name="Text 2"/>
          <p:cNvSpPr/>
          <p:nvPr/>
        </p:nvSpPr>
        <p:spPr>
          <a:xfrm>
            <a:off x="1928932" y="2070735"/>
            <a:ext cx="6539984" cy="308610"/>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Advanced regression models predicting hourly and session-wise revenue</a:t>
            </a:r>
            <a:endParaRPr lang="en-US" sz="1500" dirty="0"/>
          </a:p>
        </p:txBody>
      </p:sp>
      <p:pic>
        <p:nvPicPr>
          <p:cNvPr id="7" name="Image 2" descr="preencoded.png"/>
          <p:cNvPicPr>
            <a:picLocks noChangeAspect="1"/>
          </p:cNvPicPr>
          <p:nvPr/>
        </p:nvPicPr>
        <p:blipFill>
          <a:blip r:embed="rId5"/>
          <a:stretch>
            <a:fillRect/>
          </a:stretch>
        </p:blipFill>
        <p:spPr>
          <a:xfrm>
            <a:off x="675084" y="2651641"/>
            <a:ext cx="964525" cy="1157407"/>
          </a:xfrm>
          <a:prstGeom prst="rect">
            <a:avLst/>
          </a:prstGeom>
        </p:spPr>
      </p:pic>
      <p:sp>
        <p:nvSpPr>
          <p:cNvPr id="8" name="Text 3"/>
          <p:cNvSpPr/>
          <p:nvPr/>
        </p:nvSpPr>
        <p:spPr>
          <a:xfrm>
            <a:off x="1928932" y="2844522"/>
            <a:ext cx="2815233" cy="267891"/>
          </a:xfrm>
          <a:prstGeom prst="rect">
            <a:avLst/>
          </a:prstGeom>
          <a:noFill/>
          <a:ln/>
        </p:spPr>
        <p:txBody>
          <a:bodyPr wrap="none" lIns="0" tIns="0" rIns="0" bIns="0" rtlCol="0" anchor="t"/>
          <a:lstStyle/>
          <a:p>
            <a:pPr marL="0" indent="0" algn="l">
              <a:lnSpc>
                <a:spcPts val="2100"/>
              </a:lnSpc>
              <a:buNone/>
            </a:pPr>
            <a:r>
              <a:rPr lang="en-US" sz="1650" dirty="0">
                <a:solidFill>
                  <a:srgbClr val="DAD8E9"/>
                </a:solidFill>
                <a:latin typeface="Prompt Medium" pitchFamily="34" charset="0"/>
                <a:ea typeface="Prompt Medium" pitchFamily="34" charset="-122"/>
                <a:cs typeface="Prompt Medium" pitchFamily="34" charset="-120"/>
              </a:rPr>
              <a:t>Item Class Sales Prediction</a:t>
            </a:r>
            <a:endParaRPr lang="en-US" sz="1650" dirty="0"/>
          </a:p>
        </p:txBody>
      </p:sp>
      <p:sp>
        <p:nvSpPr>
          <p:cNvPr id="9" name="Text 4"/>
          <p:cNvSpPr/>
          <p:nvPr/>
        </p:nvSpPr>
        <p:spPr>
          <a:xfrm>
            <a:off x="1928932" y="3228142"/>
            <a:ext cx="6539984" cy="308610"/>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Multi-output regression forecasting demand for individual F&amp;B categories</a:t>
            </a:r>
            <a:endParaRPr lang="en-US" sz="1500" dirty="0"/>
          </a:p>
        </p:txBody>
      </p:sp>
      <p:pic>
        <p:nvPicPr>
          <p:cNvPr id="10" name="Image 3" descr="preencoded.png"/>
          <p:cNvPicPr>
            <a:picLocks noChangeAspect="1"/>
          </p:cNvPicPr>
          <p:nvPr/>
        </p:nvPicPr>
        <p:blipFill>
          <a:blip r:embed="rId6"/>
          <a:stretch>
            <a:fillRect/>
          </a:stretch>
        </p:blipFill>
        <p:spPr>
          <a:xfrm>
            <a:off x="675084" y="3809047"/>
            <a:ext cx="964525" cy="1157407"/>
          </a:xfrm>
          <a:prstGeom prst="rect">
            <a:avLst/>
          </a:prstGeom>
        </p:spPr>
      </p:pic>
      <p:sp>
        <p:nvSpPr>
          <p:cNvPr id="11" name="Text 5"/>
          <p:cNvSpPr/>
          <p:nvPr/>
        </p:nvSpPr>
        <p:spPr>
          <a:xfrm>
            <a:off x="1928932" y="4001929"/>
            <a:ext cx="2677716" cy="267891"/>
          </a:xfrm>
          <a:prstGeom prst="rect">
            <a:avLst/>
          </a:prstGeom>
          <a:noFill/>
          <a:ln/>
        </p:spPr>
        <p:txBody>
          <a:bodyPr wrap="none" lIns="0" tIns="0" rIns="0" bIns="0" rtlCol="0" anchor="t"/>
          <a:lstStyle/>
          <a:p>
            <a:pPr marL="0" indent="0" algn="l">
              <a:lnSpc>
                <a:spcPts val="2100"/>
              </a:lnSpc>
              <a:buNone/>
            </a:pPr>
            <a:r>
              <a:rPr lang="en-US" sz="1650" dirty="0">
                <a:solidFill>
                  <a:srgbClr val="DAD8E9"/>
                </a:solidFill>
                <a:latin typeface="Prompt Medium" pitchFamily="34" charset="0"/>
                <a:ea typeface="Prompt Medium" pitchFamily="34" charset="-122"/>
                <a:cs typeface="Prompt Medium" pitchFamily="34" charset="-120"/>
              </a:rPr>
              <a:t>Combo Deal Optimization</a:t>
            </a:r>
            <a:endParaRPr lang="en-US" sz="1650" dirty="0"/>
          </a:p>
        </p:txBody>
      </p:sp>
      <p:sp>
        <p:nvSpPr>
          <p:cNvPr id="12" name="Text 6"/>
          <p:cNvSpPr/>
          <p:nvPr/>
        </p:nvSpPr>
        <p:spPr>
          <a:xfrm>
            <a:off x="1928932" y="4385548"/>
            <a:ext cx="6539984" cy="308610"/>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Market Basket Analysis identifying profitable item pairings</a:t>
            </a:r>
            <a:endParaRPr lang="en-US" sz="1500" dirty="0"/>
          </a:p>
        </p:txBody>
      </p:sp>
      <p:sp>
        <p:nvSpPr>
          <p:cNvPr id="13" name="Text 7"/>
          <p:cNvSpPr/>
          <p:nvPr/>
        </p:nvSpPr>
        <p:spPr>
          <a:xfrm>
            <a:off x="675084" y="5183386"/>
            <a:ext cx="7793831" cy="925830"/>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Our comprehensive approach addresses Village Cinemas' F&amp;B challenges through three interconnected data science solutions. Each solution tackles a specific aspect of the business problem while contributing to the overall optimization strategy.</a:t>
            </a:r>
            <a:endParaRPr lang="en-US" sz="1500" dirty="0"/>
          </a:p>
        </p:txBody>
      </p:sp>
      <p:sp>
        <p:nvSpPr>
          <p:cNvPr id="14" name="Text 8"/>
          <p:cNvSpPr/>
          <p:nvPr/>
        </p:nvSpPr>
        <p:spPr>
          <a:xfrm>
            <a:off x="675084" y="6326148"/>
            <a:ext cx="7793831" cy="1234440"/>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We implemented sophisticated machine learning models including CatBoost, XGBoost, and Random Forest to accurately predict revenue streams and item-specific demand. These predictions enable proactive inventory management and staffing decisions. Additionally, our Market Basket Analysis reveals natural product affinities that can be leveraged for more effective combo offerings.</a:t>
            </a:r>
            <a:endParaRPr lang="en-US" sz="15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41841" y="550188"/>
            <a:ext cx="2842141" cy="350639"/>
          </a:xfrm>
          <a:prstGeom prst="rect">
            <a:avLst/>
          </a:prstGeom>
          <a:noFill/>
          <a:ln/>
        </p:spPr>
        <p:txBody>
          <a:bodyPr wrap="none" lIns="0" tIns="0" rIns="0" bIns="0" rtlCol="0" anchor="t"/>
          <a:lstStyle/>
          <a:p>
            <a:pPr marL="0" indent="0" algn="l">
              <a:lnSpc>
                <a:spcPts val="2750"/>
              </a:lnSpc>
              <a:buNone/>
            </a:pPr>
            <a:r>
              <a:rPr lang="en-US" sz="2200" dirty="0">
                <a:solidFill>
                  <a:srgbClr val="C6BFEE"/>
                </a:solidFill>
                <a:latin typeface="Prompt Medium" pitchFamily="34" charset="0"/>
                <a:ea typeface="Prompt Medium" pitchFamily="34" charset="-122"/>
                <a:cs typeface="Prompt Medium" pitchFamily="34" charset="-120"/>
              </a:rPr>
              <a:t>Revenue Forecasting</a:t>
            </a:r>
            <a:endParaRPr lang="en-US" sz="2200" dirty="0"/>
          </a:p>
        </p:txBody>
      </p:sp>
      <p:sp>
        <p:nvSpPr>
          <p:cNvPr id="4" name="Text 1"/>
          <p:cNvSpPr/>
          <p:nvPr/>
        </p:nvSpPr>
        <p:spPr>
          <a:xfrm>
            <a:off x="441841" y="1153239"/>
            <a:ext cx="8260318" cy="416600"/>
          </a:xfrm>
          <a:prstGeom prst="rect">
            <a:avLst/>
          </a:prstGeom>
          <a:noFill/>
          <a:ln/>
        </p:spPr>
        <p:txBody>
          <a:bodyPr wrap="none" lIns="0" tIns="0" rIns="0" bIns="0" rtlCol="0" anchor="t"/>
          <a:lstStyle/>
          <a:p>
            <a:pPr marL="0" indent="0" algn="ctr">
              <a:lnSpc>
                <a:spcPts val="3250"/>
              </a:lnSpc>
              <a:buNone/>
            </a:pPr>
            <a:r>
              <a:rPr lang="en-US" sz="3250" dirty="0">
                <a:solidFill>
                  <a:srgbClr val="DAD8E9"/>
                </a:solidFill>
                <a:latin typeface="Prompt Medium" pitchFamily="34" charset="0"/>
                <a:ea typeface="Prompt Medium" pitchFamily="34" charset="-122"/>
                <a:cs typeface="Prompt Medium" pitchFamily="34" charset="-120"/>
              </a:rPr>
              <a:t>0.77</a:t>
            </a:r>
            <a:endParaRPr lang="en-US" sz="3250" dirty="0"/>
          </a:p>
        </p:txBody>
      </p:sp>
      <p:sp>
        <p:nvSpPr>
          <p:cNvPr id="5" name="Text 2"/>
          <p:cNvSpPr/>
          <p:nvPr/>
        </p:nvSpPr>
        <p:spPr>
          <a:xfrm>
            <a:off x="3870603" y="1727597"/>
            <a:ext cx="1402675" cy="175260"/>
          </a:xfrm>
          <a:prstGeom prst="rect">
            <a:avLst/>
          </a:prstGeom>
          <a:noFill/>
          <a:ln/>
        </p:spPr>
        <p:txBody>
          <a:bodyPr wrap="none" lIns="0" tIns="0" rIns="0" bIns="0" rtlCol="0" anchor="t"/>
          <a:lstStyle/>
          <a:p>
            <a:pPr marL="0" indent="0" algn="ctr">
              <a:lnSpc>
                <a:spcPts val="1350"/>
              </a:lnSpc>
              <a:buNone/>
            </a:pPr>
            <a:r>
              <a:rPr lang="en-US" sz="1100" dirty="0">
                <a:solidFill>
                  <a:srgbClr val="DAD8E9"/>
                </a:solidFill>
                <a:latin typeface="Prompt Medium" pitchFamily="34" charset="0"/>
                <a:ea typeface="Prompt Medium" pitchFamily="34" charset="-122"/>
                <a:cs typeface="Prompt Medium" pitchFamily="34" charset="-120"/>
              </a:rPr>
              <a:t>R² Score</a:t>
            </a:r>
            <a:endParaRPr lang="en-US" sz="1100" dirty="0"/>
          </a:p>
        </p:txBody>
      </p:sp>
      <p:sp>
        <p:nvSpPr>
          <p:cNvPr id="6" name="Text 3"/>
          <p:cNvSpPr/>
          <p:nvPr/>
        </p:nvSpPr>
        <p:spPr>
          <a:xfrm>
            <a:off x="441841" y="1978581"/>
            <a:ext cx="8260318" cy="201930"/>
          </a:xfrm>
          <a:prstGeom prst="rect">
            <a:avLst/>
          </a:prstGeom>
          <a:noFill/>
          <a:ln/>
        </p:spPr>
        <p:txBody>
          <a:bodyPr wrap="none" lIns="0" tIns="0" rIns="0" bIns="0" rtlCol="0" anchor="t"/>
          <a:lstStyle/>
          <a:p>
            <a:pPr marL="0" indent="0" algn="ctr">
              <a:lnSpc>
                <a:spcPts val="1550"/>
              </a:lnSpc>
              <a:buNone/>
            </a:pPr>
            <a:r>
              <a:rPr lang="en-US" sz="950" dirty="0">
                <a:solidFill>
                  <a:srgbClr val="DAD8E9"/>
                </a:solidFill>
                <a:latin typeface="Mukta Light" pitchFamily="34" charset="0"/>
                <a:ea typeface="Mukta Light" pitchFamily="34" charset="-122"/>
                <a:cs typeface="Mukta Light" pitchFamily="34" charset="-120"/>
              </a:rPr>
              <a:t>Strong predictive performance</a:t>
            </a:r>
            <a:endParaRPr lang="en-US" sz="950" dirty="0"/>
          </a:p>
        </p:txBody>
      </p:sp>
      <p:sp>
        <p:nvSpPr>
          <p:cNvPr id="7" name="Text 4"/>
          <p:cNvSpPr/>
          <p:nvPr/>
        </p:nvSpPr>
        <p:spPr>
          <a:xfrm>
            <a:off x="441841" y="2622352"/>
            <a:ext cx="8260318" cy="416600"/>
          </a:xfrm>
          <a:prstGeom prst="rect">
            <a:avLst/>
          </a:prstGeom>
          <a:noFill/>
          <a:ln/>
        </p:spPr>
        <p:txBody>
          <a:bodyPr wrap="none" lIns="0" tIns="0" rIns="0" bIns="0" rtlCol="0" anchor="t"/>
          <a:lstStyle/>
          <a:p>
            <a:pPr marL="0" indent="0" algn="ctr">
              <a:lnSpc>
                <a:spcPts val="3250"/>
              </a:lnSpc>
              <a:buNone/>
            </a:pPr>
            <a:r>
              <a:rPr lang="en-US" sz="3250" dirty="0">
                <a:solidFill>
                  <a:srgbClr val="DAD8E9"/>
                </a:solidFill>
                <a:latin typeface="Prompt Medium" pitchFamily="34" charset="0"/>
                <a:ea typeface="Prompt Medium" pitchFamily="34" charset="-122"/>
                <a:cs typeface="Prompt Medium" pitchFamily="34" charset="-120"/>
              </a:rPr>
              <a:t>$82.04</a:t>
            </a:r>
            <a:endParaRPr lang="en-US" sz="3250" dirty="0"/>
          </a:p>
        </p:txBody>
      </p:sp>
      <p:sp>
        <p:nvSpPr>
          <p:cNvPr id="8" name="Text 5"/>
          <p:cNvSpPr/>
          <p:nvPr/>
        </p:nvSpPr>
        <p:spPr>
          <a:xfrm>
            <a:off x="3870603" y="3196709"/>
            <a:ext cx="1402675" cy="175260"/>
          </a:xfrm>
          <a:prstGeom prst="rect">
            <a:avLst/>
          </a:prstGeom>
          <a:noFill/>
          <a:ln/>
        </p:spPr>
        <p:txBody>
          <a:bodyPr wrap="none" lIns="0" tIns="0" rIns="0" bIns="0" rtlCol="0" anchor="t"/>
          <a:lstStyle/>
          <a:p>
            <a:pPr marL="0" indent="0" algn="ctr">
              <a:lnSpc>
                <a:spcPts val="1350"/>
              </a:lnSpc>
              <a:buNone/>
            </a:pPr>
            <a:r>
              <a:rPr lang="en-US" sz="1100" dirty="0">
                <a:solidFill>
                  <a:srgbClr val="DAD8E9"/>
                </a:solidFill>
                <a:latin typeface="Prompt Medium" pitchFamily="34" charset="0"/>
                <a:ea typeface="Prompt Medium" pitchFamily="34" charset="-122"/>
                <a:cs typeface="Prompt Medium" pitchFamily="34" charset="-120"/>
              </a:rPr>
              <a:t>MAE</a:t>
            </a:r>
            <a:endParaRPr lang="en-US" sz="1100" dirty="0"/>
          </a:p>
        </p:txBody>
      </p:sp>
      <p:sp>
        <p:nvSpPr>
          <p:cNvPr id="9" name="Text 6"/>
          <p:cNvSpPr/>
          <p:nvPr/>
        </p:nvSpPr>
        <p:spPr>
          <a:xfrm>
            <a:off x="441841" y="3447693"/>
            <a:ext cx="8260318" cy="201930"/>
          </a:xfrm>
          <a:prstGeom prst="rect">
            <a:avLst/>
          </a:prstGeom>
          <a:noFill/>
          <a:ln/>
        </p:spPr>
        <p:txBody>
          <a:bodyPr wrap="none" lIns="0" tIns="0" rIns="0" bIns="0" rtlCol="0" anchor="t"/>
          <a:lstStyle/>
          <a:p>
            <a:pPr marL="0" indent="0" algn="ctr">
              <a:lnSpc>
                <a:spcPts val="1550"/>
              </a:lnSpc>
              <a:buNone/>
            </a:pPr>
            <a:r>
              <a:rPr lang="en-US" sz="950" dirty="0">
                <a:solidFill>
                  <a:srgbClr val="DAD8E9"/>
                </a:solidFill>
                <a:latin typeface="Mukta Light" pitchFamily="34" charset="0"/>
                <a:ea typeface="Mukta Light" pitchFamily="34" charset="-122"/>
                <a:cs typeface="Mukta Light" pitchFamily="34" charset="-120"/>
              </a:rPr>
              <a:t>Average prediction error</a:t>
            </a:r>
            <a:endParaRPr lang="en-US" sz="950" dirty="0"/>
          </a:p>
        </p:txBody>
      </p:sp>
      <p:sp>
        <p:nvSpPr>
          <p:cNvPr id="10" name="Text 7"/>
          <p:cNvSpPr/>
          <p:nvPr/>
        </p:nvSpPr>
        <p:spPr>
          <a:xfrm>
            <a:off x="441841" y="4091464"/>
            <a:ext cx="8260318" cy="416600"/>
          </a:xfrm>
          <a:prstGeom prst="rect">
            <a:avLst/>
          </a:prstGeom>
          <a:noFill/>
          <a:ln/>
        </p:spPr>
        <p:txBody>
          <a:bodyPr wrap="none" lIns="0" tIns="0" rIns="0" bIns="0" rtlCol="0" anchor="t"/>
          <a:lstStyle/>
          <a:p>
            <a:pPr marL="0" indent="0" algn="ctr">
              <a:lnSpc>
                <a:spcPts val="3250"/>
              </a:lnSpc>
              <a:buNone/>
            </a:pPr>
            <a:r>
              <a:rPr lang="en-US" sz="3250" dirty="0">
                <a:solidFill>
                  <a:srgbClr val="DAD8E9"/>
                </a:solidFill>
                <a:latin typeface="Prompt Medium" pitchFamily="34" charset="0"/>
                <a:ea typeface="Prompt Medium" pitchFamily="34" charset="-122"/>
                <a:cs typeface="Prompt Medium" pitchFamily="34" charset="-120"/>
              </a:rPr>
              <a:t>$130.43</a:t>
            </a:r>
            <a:endParaRPr lang="en-US" sz="3250" dirty="0"/>
          </a:p>
        </p:txBody>
      </p:sp>
      <p:sp>
        <p:nvSpPr>
          <p:cNvPr id="11" name="Text 8"/>
          <p:cNvSpPr/>
          <p:nvPr/>
        </p:nvSpPr>
        <p:spPr>
          <a:xfrm>
            <a:off x="3870603" y="4665821"/>
            <a:ext cx="1402675" cy="175260"/>
          </a:xfrm>
          <a:prstGeom prst="rect">
            <a:avLst/>
          </a:prstGeom>
          <a:noFill/>
          <a:ln/>
        </p:spPr>
        <p:txBody>
          <a:bodyPr wrap="none" lIns="0" tIns="0" rIns="0" bIns="0" rtlCol="0" anchor="t"/>
          <a:lstStyle/>
          <a:p>
            <a:pPr marL="0" indent="0" algn="ctr">
              <a:lnSpc>
                <a:spcPts val="1350"/>
              </a:lnSpc>
              <a:buNone/>
            </a:pPr>
            <a:r>
              <a:rPr lang="en-US" sz="1100" dirty="0">
                <a:solidFill>
                  <a:srgbClr val="DAD8E9"/>
                </a:solidFill>
                <a:latin typeface="Prompt Medium" pitchFamily="34" charset="0"/>
                <a:ea typeface="Prompt Medium" pitchFamily="34" charset="-122"/>
                <a:cs typeface="Prompt Medium" pitchFamily="34" charset="-120"/>
              </a:rPr>
              <a:t>RMSE</a:t>
            </a:r>
            <a:endParaRPr lang="en-US" sz="1100" dirty="0"/>
          </a:p>
        </p:txBody>
      </p:sp>
      <p:sp>
        <p:nvSpPr>
          <p:cNvPr id="12" name="Text 9"/>
          <p:cNvSpPr/>
          <p:nvPr/>
        </p:nvSpPr>
        <p:spPr>
          <a:xfrm>
            <a:off x="441841" y="4916805"/>
            <a:ext cx="8260318" cy="201930"/>
          </a:xfrm>
          <a:prstGeom prst="rect">
            <a:avLst/>
          </a:prstGeom>
          <a:noFill/>
          <a:ln/>
        </p:spPr>
        <p:txBody>
          <a:bodyPr wrap="none" lIns="0" tIns="0" rIns="0" bIns="0" rtlCol="0" anchor="t"/>
          <a:lstStyle/>
          <a:p>
            <a:pPr marL="0" indent="0" algn="ctr">
              <a:lnSpc>
                <a:spcPts val="1550"/>
              </a:lnSpc>
              <a:buNone/>
            </a:pPr>
            <a:r>
              <a:rPr lang="en-US" sz="950" dirty="0">
                <a:solidFill>
                  <a:srgbClr val="DAD8E9"/>
                </a:solidFill>
                <a:latin typeface="Mukta Light" pitchFamily="34" charset="0"/>
                <a:ea typeface="Mukta Light" pitchFamily="34" charset="-122"/>
                <a:cs typeface="Mukta Light" pitchFamily="34" charset="-120"/>
              </a:rPr>
              <a:t>Root mean squared error</a:t>
            </a:r>
            <a:endParaRPr lang="en-US" sz="950" dirty="0"/>
          </a:p>
        </p:txBody>
      </p:sp>
      <p:sp>
        <p:nvSpPr>
          <p:cNvPr id="13" name="Text 10"/>
          <p:cNvSpPr/>
          <p:nvPr/>
        </p:nvSpPr>
        <p:spPr>
          <a:xfrm>
            <a:off x="441841" y="5560576"/>
            <a:ext cx="8260318" cy="416600"/>
          </a:xfrm>
          <a:prstGeom prst="rect">
            <a:avLst/>
          </a:prstGeom>
          <a:noFill/>
          <a:ln/>
        </p:spPr>
        <p:txBody>
          <a:bodyPr wrap="none" lIns="0" tIns="0" rIns="0" bIns="0" rtlCol="0" anchor="t"/>
          <a:lstStyle/>
          <a:p>
            <a:pPr marL="0" indent="0" algn="ctr">
              <a:lnSpc>
                <a:spcPts val="3250"/>
              </a:lnSpc>
              <a:buNone/>
            </a:pPr>
            <a:r>
              <a:rPr lang="en-US" sz="3250" dirty="0">
                <a:solidFill>
                  <a:srgbClr val="DAD8E9"/>
                </a:solidFill>
                <a:latin typeface="Prompt Medium" pitchFamily="34" charset="0"/>
                <a:ea typeface="Prompt Medium" pitchFamily="34" charset="-122"/>
                <a:cs typeface="Prompt Medium" pitchFamily="34" charset="-120"/>
              </a:rPr>
              <a:t>10.81%</a:t>
            </a:r>
            <a:endParaRPr lang="en-US" sz="3250" dirty="0"/>
          </a:p>
        </p:txBody>
      </p:sp>
      <p:sp>
        <p:nvSpPr>
          <p:cNvPr id="14" name="Text 11"/>
          <p:cNvSpPr/>
          <p:nvPr/>
        </p:nvSpPr>
        <p:spPr>
          <a:xfrm>
            <a:off x="3870603" y="6134933"/>
            <a:ext cx="1402675" cy="175260"/>
          </a:xfrm>
          <a:prstGeom prst="rect">
            <a:avLst/>
          </a:prstGeom>
          <a:noFill/>
          <a:ln/>
        </p:spPr>
        <p:txBody>
          <a:bodyPr wrap="none" lIns="0" tIns="0" rIns="0" bIns="0" rtlCol="0" anchor="t"/>
          <a:lstStyle/>
          <a:p>
            <a:pPr marL="0" indent="0" algn="ctr">
              <a:lnSpc>
                <a:spcPts val="1350"/>
              </a:lnSpc>
              <a:buNone/>
            </a:pPr>
            <a:r>
              <a:rPr lang="en-US" sz="1100" dirty="0">
                <a:solidFill>
                  <a:srgbClr val="DAD8E9"/>
                </a:solidFill>
                <a:latin typeface="Prompt Medium" pitchFamily="34" charset="0"/>
                <a:ea typeface="Prompt Medium" pitchFamily="34" charset="-122"/>
                <a:cs typeface="Prompt Medium" pitchFamily="34" charset="-120"/>
              </a:rPr>
              <a:t>Accuracy (±10%)</a:t>
            </a:r>
            <a:endParaRPr lang="en-US" sz="1100" dirty="0"/>
          </a:p>
        </p:txBody>
      </p:sp>
      <p:sp>
        <p:nvSpPr>
          <p:cNvPr id="15" name="Text 12"/>
          <p:cNvSpPr/>
          <p:nvPr/>
        </p:nvSpPr>
        <p:spPr>
          <a:xfrm>
            <a:off x="441841" y="6385917"/>
            <a:ext cx="8260318" cy="201930"/>
          </a:xfrm>
          <a:prstGeom prst="rect">
            <a:avLst/>
          </a:prstGeom>
          <a:noFill/>
          <a:ln/>
        </p:spPr>
        <p:txBody>
          <a:bodyPr wrap="none" lIns="0" tIns="0" rIns="0" bIns="0" rtlCol="0" anchor="t"/>
          <a:lstStyle/>
          <a:p>
            <a:pPr marL="0" indent="0" algn="ctr">
              <a:lnSpc>
                <a:spcPts val="1550"/>
              </a:lnSpc>
              <a:buNone/>
            </a:pPr>
            <a:r>
              <a:rPr lang="en-US" sz="950" dirty="0">
                <a:solidFill>
                  <a:srgbClr val="DAD8E9"/>
                </a:solidFill>
                <a:latin typeface="Mukta Light" pitchFamily="34" charset="0"/>
                <a:ea typeface="Mukta Light" pitchFamily="34" charset="-122"/>
                <a:cs typeface="Mukta Light" pitchFamily="34" charset="-120"/>
              </a:rPr>
              <a:t>Predictions within 10% margin</a:t>
            </a:r>
            <a:endParaRPr lang="en-US" sz="950" dirty="0"/>
          </a:p>
        </p:txBody>
      </p:sp>
      <p:sp>
        <p:nvSpPr>
          <p:cNvPr id="16" name="Text 13"/>
          <p:cNvSpPr/>
          <p:nvPr/>
        </p:nvSpPr>
        <p:spPr>
          <a:xfrm>
            <a:off x="441841" y="6729770"/>
            <a:ext cx="8260318" cy="403860"/>
          </a:xfrm>
          <a:prstGeom prst="rect">
            <a:avLst/>
          </a:prstGeom>
          <a:noFill/>
          <a:ln/>
        </p:spPr>
        <p:txBody>
          <a:bodyPr wrap="squar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After extensive model comparison and hyperparameter tuning, we selected the CatBoost Regressor as our primary revenue forecasting engine. This gradient boosting algorithm consistently outperformed alternatives in predicting session-based F&amp;B revenue with impressive accuracy.</a:t>
            </a:r>
            <a:endParaRPr lang="en-US" sz="950" dirty="0"/>
          </a:p>
        </p:txBody>
      </p:sp>
      <p:sp>
        <p:nvSpPr>
          <p:cNvPr id="17" name="Text 14"/>
          <p:cNvSpPr/>
          <p:nvPr/>
        </p:nvSpPr>
        <p:spPr>
          <a:xfrm>
            <a:off x="441841" y="7275552"/>
            <a:ext cx="8260318" cy="403860"/>
          </a:xfrm>
          <a:prstGeom prst="rect">
            <a:avLst/>
          </a:prstGeom>
          <a:noFill/>
          <a:ln/>
        </p:spPr>
        <p:txBody>
          <a:bodyPr wrap="squar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The model achieves an R² score of 0.77, indicating it captures a significant portion of revenue variability. With an average error of just $82.04 per session, Village Cinemas can now make informed decisions about staffing levels, inventory planning, and promotional strategies based on anticipated revenue streams.</a:t>
            </a:r>
            <a:endParaRPr lang="en-US" sz="9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2944" y="544473"/>
            <a:ext cx="6064568" cy="550069"/>
          </a:xfrm>
          <a:prstGeom prst="rect">
            <a:avLst/>
          </a:prstGeom>
          <a:noFill/>
          <a:ln/>
        </p:spPr>
        <p:txBody>
          <a:bodyPr wrap="none" lIns="0" tIns="0" rIns="0" bIns="0" rtlCol="0" anchor="t"/>
          <a:lstStyle/>
          <a:p>
            <a:pPr marL="0" indent="0" algn="l">
              <a:lnSpc>
                <a:spcPts val="4300"/>
              </a:lnSpc>
              <a:buNone/>
            </a:pPr>
            <a:r>
              <a:rPr lang="en-US" sz="3450" dirty="0">
                <a:solidFill>
                  <a:srgbClr val="C6BFEE"/>
                </a:solidFill>
                <a:latin typeface="Prompt Medium" pitchFamily="34" charset="0"/>
                <a:ea typeface="Prompt Medium" pitchFamily="34" charset="-122"/>
                <a:cs typeface="Prompt Medium" pitchFamily="34" charset="-120"/>
              </a:rPr>
              <a:t>Item Class Sales Forecasting</a:t>
            </a:r>
            <a:endParaRPr lang="en-US" sz="3450" dirty="0"/>
          </a:p>
        </p:txBody>
      </p:sp>
      <p:sp>
        <p:nvSpPr>
          <p:cNvPr id="3" name="Text 1"/>
          <p:cNvSpPr/>
          <p:nvPr/>
        </p:nvSpPr>
        <p:spPr>
          <a:xfrm>
            <a:off x="2500432" y="2002274"/>
            <a:ext cx="2200037" cy="275034"/>
          </a:xfrm>
          <a:prstGeom prst="rect">
            <a:avLst/>
          </a:prstGeom>
          <a:noFill/>
          <a:ln/>
        </p:spPr>
        <p:txBody>
          <a:bodyPr wrap="none" lIns="0" tIns="0" rIns="0" bIns="0" rtlCol="0" anchor="t"/>
          <a:lstStyle/>
          <a:p>
            <a:pPr marL="0" indent="0" algn="r">
              <a:lnSpc>
                <a:spcPts val="2150"/>
              </a:lnSpc>
              <a:buNone/>
            </a:pPr>
            <a:r>
              <a:rPr lang="en-US" sz="1700" dirty="0">
                <a:solidFill>
                  <a:srgbClr val="DAD8E9"/>
                </a:solidFill>
                <a:latin typeface="Prompt Medium" pitchFamily="34" charset="0"/>
                <a:ea typeface="Prompt Medium" pitchFamily="34" charset="-122"/>
                <a:cs typeface="Prompt Medium" pitchFamily="34" charset="-120"/>
              </a:rPr>
              <a:t>Popcorn</a:t>
            </a:r>
            <a:endParaRPr lang="en-US" sz="1700" dirty="0"/>
          </a:p>
        </p:txBody>
      </p:sp>
      <p:sp>
        <p:nvSpPr>
          <p:cNvPr id="4" name="Text 2"/>
          <p:cNvSpPr/>
          <p:nvPr/>
        </p:nvSpPr>
        <p:spPr>
          <a:xfrm>
            <a:off x="692944" y="2396014"/>
            <a:ext cx="4007525" cy="316706"/>
          </a:xfrm>
          <a:prstGeom prst="rect">
            <a:avLst/>
          </a:prstGeom>
          <a:noFill/>
          <a:ln/>
        </p:spPr>
        <p:txBody>
          <a:bodyPr wrap="none" lIns="0" tIns="0" rIns="0" bIns="0" rtlCol="0" anchor="t"/>
          <a:lstStyle/>
          <a:p>
            <a:pPr marL="0" indent="0" algn="r">
              <a:lnSpc>
                <a:spcPts val="2450"/>
              </a:lnSpc>
              <a:buNone/>
            </a:pPr>
            <a:r>
              <a:rPr lang="en-US" sz="1550" dirty="0">
                <a:solidFill>
                  <a:srgbClr val="DAD8E9"/>
                </a:solidFill>
                <a:latin typeface="Mukta Light" pitchFamily="34" charset="0"/>
                <a:ea typeface="Mukta Light" pitchFamily="34" charset="-122"/>
                <a:cs typeface="Mukta Light" pitchFamily="34" charset="-120"/>
              </a:rPr>
              <a:t>Highest prediction accuracy</a:t>
            </a:r>
            <a:endParaRPr lang="en-US" sz="1550" dirty="0"/>
          </a:p>
        </p:txBody>
      </p:sp>
      <p:sp>
        <p:nvSpPr>
          <p:cNvPr id="5" name="Text 3"/>
          <p:cNvSpPr/>
          <p:nvPr/>
        </p:nvSpPr>
        <p:spPr>
          <a:xfrm>
            <a:off x="692944" y="2831425"/>
            <a:ext cx="4007525" cy="316706"/>
          </a:xfrm>
          <a:prstGeom prst="rect">
            <a:avLst/>
          </a:prstGeom>
          <a:noFill/>
          <a:ln/>
        </p:spPr>
        <p:txBody>
          <a:bodyPr wrap="none" lIns="0" tIns="0" rIns="0" bIns="0" rtlCol="0" anchor="t"/>
          <a:lstStyle/>
          <a:p>
            <a:pPr marL="0" indent="0" algn="r">
              <a:lnSpc>
                <a:spcPts val="2450"/>
              </a:lnSpc>
              <a:buNone/>
            </a:pPr>
            <a:r>
              <a:rPr lang="en-US" sz="1550" dirty="0">
                <a:solidFill>
                  <a:srgbClr val="DAD8E9"/>
                </a:solidFill>
                <a:latin typeface="Mukta Light" pitchFamily="34" charset="0"/>
                <a:ea typeface="Mukta Light" pitchFamily="34" charset="-122"/>
                <a:cs typeface="Mukta Light" pitchFamily="34" charset="-120"/>
              </a:rPr>
              <a:t>Core product focus</a:t>
            </a:r>
            <a:endParaRPr lang="en-US" sz="1550" dirty="0"/>
          </a:p>
        </p:txBody>
      </p:sp>
      <p:pic>
        <p:nvPicPr>
          <p:cNvPr id="6" name="Image 0" descr="preencoded.png"/>
          <p:cNvPicPr>
            <a:picLocks noChangeAspect="1"/>
          </p:cNvPicPr>
          <p:nvPr/>
        </p:nvPicPr>
        <p:blipFill>
          <a:blip r:embed="rId3"/>
          <a:stretch>
            <a:fillRect/>
          </a:stretch>
        </p:blipFill>
        <p:spPr>
          <a:xfrm>
            <a:off x="4997410" y="1490543"/>
            <a:ext cx="4635579" cy="4635579"/>
          </a:xfrm>
          <a:prstGeom prst="rect">
            <a:avLst/>
          </a:prstGeom>
        </p:spPr>
      </p:pic>
      <p:pic>
        <p:nvPicPr>
          <p:cNvPr id="7" name="Image 1" descr="preencoded.png"/>
          <p:cNvPicPr>
            <a:picLocks noChangeAspect="1"/>
          </p:cNvPicPr>
          <p:nvPr/>
        </p:nvPicPr>
        <p:blipFill>
          <a:blip r:embed="rId4"/>
          <a:stretch>
            <a:fillRect/>
          </a:stretch>
        </p:blipFill>
        <p:spPr>
          <a:xfrm>
            <a:off x="6019740" y="2475845"/>
            <a:ext cx="296228" cy="370284"/>
          </a:xfrm>
          <a:prstGeom prst="rect">
            <a:avLst/>
          </a:prstGeom>
        </p:spPr>
      </p:pic>
      <p:sp>
        <p:nvSpPr>
          <p:cNvPr id="8" name="Text 4"/>
          <p:cNvSpPr/>
          <p:nvPr/>
        </p:nvSpPr>
        <p:spPr>
          <a:xfrm>
            <a:off x="9929932" y="2002274"/>
            <a:ext cx="2200037" cy="275034"/>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Drinks</a:t>
            </a:r>
            <a:endParaRPr lang="en-US" sz="1700" dirty="0"/>
          </a:p>
        </p:txBody>
      </p:sp>
      <p:sp>
        <p:nvSpPr>
          <p:cNvPr id="9" name="Text 5"/>
          <p:cNvSpPr/>
          <p:nvPr/>
        </p:nvSpPr>
        <p:spPr>
          <a:xfrm>
            <a:off x="9929932" y="2396014"/>
            <a:ext cx="4007525" cy="316706"/>
          </a:xfrm>
          <a:prstGeom prst="rect">
            <a:avLst/>
          </a:prstGeom>
          <a:noFill/>
          <a:ln/>
        </p:spPr>
        <p:txBody>
          <a:bodyPr wrap="non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Size-specific predictions</a:t>
            </a:r>
            <a:endParaRPr lang="en-US" sz="1550" dirty="0"/>
          </a:p>
        </p:txBody>
      </p:sp>
      <p:sp>
        <p:nvSpPr>
          <p:cNvPr id="10" name="Text 6"/>
          <p:cNvSpPr/>
          <p:nvPr/>
        </p:nvSpPr>
        <p:spPr>
          <a:xfrm>
            <a:off x="9929932" y="2831425"/>
            <a:ext cx="4007525" cy="316706"/>
          </a:xfrm>
          <a:prstGeom prst="rect">
            <a:avLst/>
          </a:prstGeom>
          <a:noFill/>
          <a:ln/>
        </p:spPr>
        <p:txBody>
          <a:bodyPr wrap="non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Strong R² for large sizes</a:t>
            </a:r>
            <a:endParaRPr lang="en-US" sz="1550" dirty="0"/>
          </a:p>
        </p:txBody>
      </p:sp>
      <p:pic>
        <p:nvPicPr>
          <p:cNvPr id="11" name="Image 2" descr="preencoded.png"/>
          <p:cNvPicPr>
            <a:picLocks noChangeAspect="1"/>
          </p:cNvPicPr>
          <p:nvPr/>
        </p:nvPicPr>
        <p:blipFill>
          <a:blip r:embed="rId5"/>
          <a:stretch>
            <a:fillRect/>
          </a:stretch>
        </p:blipFill>
        <p:spPr>
          <a:xfrm>
            <a:off x="4997410" y="1490543"/>
            <a:ext cx="4635579" cy="4635579"/>
          </a:xfrm>
          <a:prstGeom prst="rect">
            <a:avLst/>
          </a:prstGeom>
        </p:spPr>
      </p:pic>
      <p:pic>
        <p:nvPicPr>
          <p:cNvPr id="12" name="Image 3" descr="preencoded.png"/>
          <p:cNvPicPr>
            <a:picLocks noChangeAspect="1"/>
          </p:cNvPicPr>
          <p:nvPr/>
        </p:nvPicPr>
        <p:blipFill>
          <a:blip r:embed="rId6"/>
          <a:stretch>
            <a:fillRect/>
          </a:stretch>
        </p:blipFill>
        <p:spPr>
          <a:xfrm>
            <a:off x="8314194" y="2475845"/>
            <a:ext cx="296228" cy="370284"/>
          </a:xfrm>
          <a:prstGeom prst="rect">
            <a:avLst/>
          </a:prstGeom>
        </p:spPr>
      </p:pic>
      <p:sp>
        <p:nvSpPr>
          <p:cNvPr id="13" name="Text 7"/>
          <p:cNvSpPr/>
          <p:nvPr/>
        </p:nvSpPr>
        <p:spPr>
          <a:xfrm>
            <a:off x="9929932" y="4468535"/>
            <a:ext cx="2200037" cy="275034"/>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Ice Cream</a:t>
            </a:r>
            <a:endParaRPr lang="en-US" sz="1700" dirty="0"/>
          </a:p>
        </p:txBody>
      </p:sp>
      <p:sp>
        <p:nvSpPr>
          <p:cNvPr id="14" name="Text 8"/>
          <p:cNvSpPr/>
          <p:nvPr/>
        </p:nvSpPr>
        <p:spPr>
          <a:xfrm>
            <a:off x="9929932" y="4862274"/>
            <a:ext cx="4007525" cy="316706"/>
          </a:xfrm>
          <a:prstGeom prst="rect">
            <a:avLst/>
          </a:prstGeom>
          <a:noFill/>
          <a:ln/>
        </p:spPr>
        <p:txBody>
          <a:bodyPr wrap="non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Moderate prediction accuracy</a:t>
            </a:r>
            <a:endParaRPr lang="en-US" sz="1550" dirty="0"/>
          </a:p>
        </p:txBody>
      </p:sp>
      <p:sp>
        <p:nvSpPr>
          <p:cNvPr id="15" name="Text 9"/>
          <p:cNvSpPr/>
          <p:nvPr/>
        </p:nvSpPr>
        <p:spPr>
          <a:xfrm>
            <a:off x="9929932" y="5297686"/>
            <a:ext cx="4007525" cy="316706"/>
          </a:xfrm>
          <a:prstGeom prst="rect">
            <a:avLst/>
          </a:prstGeom>
          <a:noFill/>
          <a:ln/>
        </p:spPr>
        <p:txBody>
          <a:bodyPr wrap="non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Seasonal considerations</a:t>
            </a:r>
            <a:endParaRPr lang="en-US" sz="1550" dirty="0"/>
          </a:p>
        </p:txBody>
      </p:sp>
      <p:pic>
        <p:nvPicPr>
          <p:cNvPr id="16" name="Image 4" descr="preencoded.png"/>
          <p:cNvPicPr>
            <a:picLocks noChangeAspect="1"/>
          </p:cNvPicPr>
          <p:nvPr/>
        </p:nvPicPr>
        <p:blipFill>
          <a:blip r:embed="rId7"/>
          <a:stretch>
            <a:fillRect/>
          </a:stretch>
        </p:blipFill>
        <p:spPr>
          <a:xfrm>
            <a:off x="4997410" y="1490543"/>
            <a:ext cx="4635579" cy="4635579"/>
          </a:xfrm>
          <a:prstGeom prst="rect">
            <a:avLst/>
          </a:prstGeom>
        </p:spPr>
      </p:pic>
      <p:pic>
        <p:nvPicPr>
          <p:cNvPr id="17" name="Image 5" descr="preencoded.png"/>
          <p:cNvPicPr>
            <a:picLocks noChangeAspect="1"/>
          </p:cNvPicPr>
          <p:nvPr/>
        </p:nvPicPr>
        <p:blipFill>
          <a:blip r:embed="rId8"/>
          <a:stretch>
            <a:fillRect/>
          </a:stretch>
        </p:blipFill>
        <p:spPr>
          <a:xfrm>
            <a:off x="8314194" y="4770299"/>
            <a:ext cx="296228" cy="370284"/>
          </a:xfrm>
          <a:prstGeom prst="rect">
            <a:avLst/>
          </a:prstGeom>
        </p:spPr>
      </p:pic>
      <p:sp>
        <p:nvSpPr>
          <p:cNvPr id="18" name="Text 10"/>
          <p:cNvSpPr/>
          <p:nvPr/>
        </p:nvSpPr>
        <p:spPr>
          <a:xfrm>
            <a:off x="2500432" y="4468535"/>
            <a:ext cx="2200037" cy="275034"/>
          </a:xfrm>
          <a:prstGeom prst="rect">
            <a:avLst/>
          </a:prstGeom>
          <a:noFill/>
          <a:ln/>
        </p:spPr>
        <p:txBody>
          <a:bodyPr wrap="none" lIns="0" tIns="0" rIns="0" bIns="0" rtlCol="0" anchor="t"/>
          <a:lstStyle/>
          <a:p>
            <a:pPr marL="0" indent="0" algn="r">
              <a:lnSpc>
                <a:spcPts val="2150"/>
              </a:lnSpc>
              <a:buNone/>
            </a:pPr>
            <a:r>
              <a:rPr lang="en-US" sz="1700" dirty="0">
                <a:solidFill>
                  <a:srgbClr val="DAD8E9"/>
                </a:solidFill>
                <a:latin typeface="Prompt Medium" pitchFamily="34" charset="0"/>
                <a:ea typeface="Prompt Medium" pitchFamily="34" charset="-122"/>
                <a:cs typeface="Prompt Medium" pitchFamily="34" charset="-120"/>
              </a:rPr>
              <a:t>Snacks</a:t>
            </a:r>
            <a:endParaRPr lang="en-US" sz="1700" dirty="0"/>
          </a:p>
        </p:txBody>
      </p:sp>
      <p:sp>
        <p:nvSpPr>
          <p:cNvPr id="19" name="Text 11"/>
          <p:cNvSpPr/>
          <p:nvPr/>
        </p:nvSpPr>
        <p:spPr>
          <a:xfrm>
            <a:off x="692944" y="4862274"/>
            <a:ext cx="4007525" cy="316706"/>
          </a:xfrm>
          <a:prstGeom prst="rect">
            <a:avLst/>
          </a:prstGeom>
          <a:noFill/>
          <a:ln/>
        </p:spPr>
        <p:txBody>
          <a:bodyPr wrap="none" lIns="0" tIns="0" rIns="0" bIns="0" rtlCol="0" anchor="t"/>
          <a:lstStyle/>
          <a:p>
            <a:pPr marL="0" indent="0" algn="r">
              <a:lnSpc>
                <a:spcPts val="2450"/>
              </a:lnSpc>
              <a:buNone/>
            </a:pPr>
            <a:r>
              <a:rPr lang="en-US" sz="1550" dirty="0">
                <a:solidFill>
                  <a:srgbClr val="DAD8E9"/>
                </a:solidFill>
                <a:latin typeface="Mukta Light" pitchFamily="34" charset="0"/>
                <a:ea typeface="Mukta Light" pitchFamily="34" charset="-122"/>
                <a:cs typeface="Mukta Light" pitchFamily="34" charset="-120"/>
              </a:rPr>
              <a:t>Lower prediction accuracy</a:t>
            </a:r>
            <a:endParaRPr lang="en-US" sz="1550" dirty="0"/>
          </a:p>
        </p:txBody>
      </p:sp>
      <p:sp>
        <p:nvSpPr>
          <p:cNvPr id="20" name="Text 12"/>
          <p:cNvSpPr/>
          <p:nvPr/>
        </p:nvSpPr>
        <p:spPr>
          <a:xfrm>
            <a:off x="692944" y="5297686"/>
            <a:ext cx="4007525" cy="316706"/>
          </a:xfrm>
          <a:prstGeom prst="rect">
            <a:avLst/>
          </a:prstGeom>
          <a:noFill/>
          <a:ln/>
        </p:spPr>
        <p:txBody>
          <a:bodyPr wrap="none" lIns="0" tIns="0" rIns="0" bIns="0" rtlCol="0" anchor="t"/>
          <a:lstStyle/>
          <a:p>
            <a:pPr marL="0" indent="0" algn="r">
              <a:lnSpc>
                <a:spcPts val="2450"/>
              </a:lnSpc>
              <a:buNone/>
            </a:pPr>
            <a:r>
              <a:rPr lang="en-US" sz="1550" dirty="0">
                <a:solidFill>
                  <a:srgbClr val="DAD8E9"/>
                </a:solidFill>
                <a:latin typeface="Mukta Light" pitchFamily="34" charset="0"/>
                <a:ea typeface="Mukta Light" pitchFamily="34" charset="-122"/>
                <a:cs typeface="Mukta Light" pitchFamily="34" charset="-120"/>
              </a:rPr>
              <a:t>Higher variability in selection</a:t>
            </a:r>
            <a:endParaRPr lang="en-US" sz="1550" dirty="0"/>
          </a:p>
        </p:txBody>
      </p:sp>
      <p:pic>
        <p:nvPicPr>
          <p:cNvPr id="21" name="Image 6" descr="preencoded.png"/>
          <p:cNvPicPr>
            <a:picLocks noChangeAspect="1"/>
          </p:cNvPicPr>
          <p:nvPr/>
        </p:nvPicPr>
        <p:blipFill>
          <a:blip r:embed="rId9"/>
          <a:stretch>
            <a:fillRect/>
          </a:stretch>
        </p:blipFill>
        <p:spPr>
          <a:xfrm>
            <a:off x="4997410" y="1490543"/>
            <a:ext cx="4635579" cy="4635579"/>
          </a:xfrm>
          <a:prstGeom prst="rect">
            <a:avLst/>
          </a:prstGeom>
        </p:spPr>
      </p:pic>
      <p:pic>
        <p:nvPicPr>
          <p:cNvPr id="22" name="Image 7" descr="preencoded.png"/>
          <p:cNvPicPr>
            <a:picLocks noChangeAspect="1"/>
          </p:cNvPicPr>
          <p:nvPr/>
        </p:nvPicPr>
        <p:blipFill>
          <a:blip r:embed="rId10"/>
          <a:stretch>
            <a:fillRect/>
          </a:stretch>
        </p:blipFill>
        <p:spPr>
          <a:xfrm>
            <a:off x="6019740" y="4770299"/>
            <a:ext cx="296228" cy="370284"/>
          </a:xfrm>
          <a:prstGeom prst="rect">
            <a:avLst/>
          </a:prstGeom>
        </p:spPr>
      </p:pic>
      <p:sp>
        <p:nvSpPr>
          <p:cNvPr id="23" name="Text 13"/>
          <p:cNvSpPr/>
          <p:nvPr/>
        </p:nvSpPr>
        <p:spPr>
          <a:xfrm>
            <a:off x="692944" y="6348770"/>
            <a:ext cx="13244513" cy="633413"/>
          </a:xfrm>
          <a:prstGeom prst="rect">
            <a:avLst/>
          </a:prstGeom>
          <a:noFill/>
          <a:ln/>
        </p:spPr>
        <p:txBody>
          <a:bodyPr wrap="squar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Our item class forecasting model takes prediction granularity to the next level by implementing a MultiOutputRegressor with CatBoost. This approach allows us to simultaneously predict demand for multiple F&amp;B categories for each individual cinema </a:t>
            </a:r>
            <a:r>
              <a:rPr lang="en-US" sz="1550" dirty="0" smtClean="0">
                <a:solidFill>
                  <a:srgbClr val="DAD8E9"/>
                </a:solidFill>
                <a:latin typeface="Mukta Light" pitchFamily="34" charset="0"/>
                <a:ea typeface="Mukta Light" pitchFamily="34" charset="-122"/>
                <a:cs typeface="Mukta Light" pitchFamily="34" charset="-120"/>
              </a:rPr>
              <a:t>session hour.</a:t>
            </a:r>
            <a:endParaRPr lang="en-US" sz="1550" dirty="0"/>
          </a:p>
        </p:txBody>
      </p:sp>
      <p:sp>
        <p:nvSpPr>
          <p:cNvPr id="24" name="Text 14"/>
          <p:cNvSpPr/>
          <p:nvPr/>
        </p:nvSpPr>
        <p:spPr>
          <a:xfrm>
            <a:off x="692944" y="7204829"/>
            <a:ext cx="13244513" cy="633413"/>
          </a:xfrm>
          <a:prstGeom prst="rect">
            <a:avLst/>
          </a:prstGeom>
          <a:noFill/>
          <a:ln/>
        </p:spPr>
        <p:txBody>
          <a:bodyPr wrap="squar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By leveraging rich session metadata including genre, duration, time, language, </a:t>
            </a:r>
            <a:r>
              <a:rPr lang="en-US" sz="1550" dirty="0" smtClean="0">
                <a:solidFill>
                  <a:srgbClr val="DAD8E9"/>
                </a:solidFill>
                <a:latin typeface="Mukta Light" pitchFamily="34" charset="0"/>
                <a:ea typeface="Mukta Light" pitchFamily="34" charset="-122"/>
                <a:cs typeface="Mukta Light" pitchFamily="34" charset="-120"/>
              </a:rPr>
              <a:t>and </a:t>
            </a:r>
            <a:r>
              <a:rPr lang="en-US" sz="1550" dirty="0">
                <a:solidFill>
                  <a:srgbClr val="DAD8E9"/>
                </a:solidFill>
                <a:latin typeface="Mukta Light" pitchFamily="34" charset="0"/>
                <a:ea typeface="Mukta Light" pitchFamily="34" charset="-122"/>
                <a:cs typeface="Mukta Light" pitchFamily="34" charset="-120"/>
              </a:rPr>
              <a:t>attendance figures, we've created a powerful tool for inventory planning. Village Cinemas can now anticipate specific category demands, ensuring they have the right mix of popcorn, drinks, and </a:t>
            </a:r>
            <a:r>
              <a:rPr lang="en-US" sz="1550" dirty="0" smtClean="0">
                <a:solidFill>
                  <a:srgbClr val="DAD8E9"/>
                </a:solidFill>
                <a:latin typeface="Mukta Light" pitchFamily="34" charset="0"/>
                <a:ea typeface="Mukta Light" pitchFamily="34" charset="-122"/>
                <a:cs typeface="Mukta Light" pitchFamily="34" charset="-120"/>
              </a:rPr>
              <a:t>snacks, Etc.  </a:t>
            </a:r>
            <a:r>
              <a:rPr lang="en-US" sz="1550" dirty="0">
                <a:solidFill>
                  <a:srgbClr val="DAD8E9"/>
                </a:solidFill>
                <a:latin typeface="Mukta Light" pitchFamily="34" charset="0"/>
                <a:ea typeface="Mukta Light" pitchFamily="34" charset="-122"/>
                <a:cs typeface="Mukta Light" pitchFamily="34" charset="-120"/>
              </a:rPr>
              <a:t>for each movie session.</a:t>
            </a:r>
            <a:endParaRPr lang="en-US" sz="15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1156</Words>
  <Application>Microsoft Office PowerPoint</Application>
  <PresentationFormat>Custom</PresentationFormat>
  <Paragraphs>121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Prompt Medium</vt:lpstr>
      <vt:lpstr>Calibri</vt:lpstr>
      <vt:lpstr>Segoe UI</vt:lpstr>
      <vt:lpstr>Mukta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Pranjal</cp:lastModifiedBy>
  <cp:revision>8</cp:revision>
  <dcterms:created xsi:type="dcterms:W3CDTF">2025-06-03T04:05:09Z</dcterms:created>
  <dcterms:modified xsi:type="dcterms:W3CDTF">2025-06-03T12:08:02Z</dcterms:modified>
</cp:coreProperties>
</file>